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5" r:id="rId16"/>
    <p:sldId id="272" r:id="rId17"/>
    <p:sldId id="273" r:id="rId18"/>
    <p:sldId id="274" r:id="rId19"/>
  </p:sldIdLst>
  <p:sldSz cx="12196763" cy="6858000"/>
  <p:notesSz cx="6858000" cy="9144000"/>
  <p:embeddedFontLst>
    <p:embeddedFont>
      <p:font typeface="Arial Black" panose="020B0604020202020204" pitchFamily="34" charset="0"/>
      <p:regular r:id="rId21"/>
      <p:bold r:id="rId22"/>
    </p:embeddedFont>
    <p:embeddedFont>
      <p:font typeface="Arimo" panose="020B060402020202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erif Display" pitchFamily="2" charset="0"/>
      <p:regular r:id="rId31"/>
      <p:italic r:id="rId32"/>
    </p:embeddedFont>
    <p:embeddedFont>
      <p:font typeface="Impact" panose="020B0806030902050204" pitchFamily="34" charset="0"/>
      <p:regular r:id="rId33"/>
    </p:embeddedFont>
    <p:embeddedFont>
      <p:font typeface="Microsoft Yahei" panose="020B0503020204020204" pitchFamily="34" charset="-122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42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AAAE56-37CD-4752-91FA-BA43B15F5CC8}">
  <a:tblStyle styleId="{4DAAAE56-37CD-4752-91FA-BA43B15F5C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42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e555ad84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2" name="Google Shape;542;gde555ad849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de555ad849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6ad763c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Google Shape;576;gb6ad763c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b6ad763c1e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e61af7f7d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Google Shape;586;gde61af7f7d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de61af7f7d_2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solidFill>
                  <a:srgbClr val="000000"/>
                </a:solidFill>
              </a:rPr>
              <a:t>14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e61af7f7d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Google Shape;602;gde61af7f7d_2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de61af7f7d_2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5" name="Google Shape;72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solidFill>
                  <a:srgbClr val="000000"/>
                </a:solidFill>
              </a:rPr>
              <a:t>16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3" name="Google Shape;74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de55702c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6" name="Google Shape;866;gde55702c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gde55702cd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e61af7f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de61af7f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de61af7f7d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solidFill>
                  <a:srgbClr val="000000"/>
                </a:solidFill>
              </a:rPr>
              <a:t>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e61af7f7d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e61af7f7d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de61af7f7d_2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ae5a1d7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ae5a1d7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dae5a1d7c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ae5a1d7c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gdae5a1d7c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dae5a1d7c5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ae5a1d7c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ae5a1d7c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dae5a1d7c5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 rot="5400000">
            <a:off x="3835400" y="-1625600"/>
            <a:ext cx="4525963" cy="1097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 rot="5400000">
            <a:off x="7606507" y="2145506"/>
            <a:ext cx="5218113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 rot="5400000">
            <a:off x="2041525" y="-523875"/>
            <a:ext cx="5218113" cy="808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 descr="PPECLOGO-eff-0-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6913" y="2886609"/>
            <a:ext cx="1060349" cy="79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descr="PPECLOGO-eff-0-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0462" y="2758265"/>
            <a:ext cx="1096814" cy="83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PPECLOGO-eff-0-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0451" y="1447779"/>
            <a:ext cx="3013731" cy="237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 descr="PPECLOGO-eff-0-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7436" y="3771071"/>
            <a:ext cx="524127" cy="39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 descr="PPECLOGO-eff-0-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6340" y="2904246"/>
            <a:ext cx="401158" cy="30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 descr="PPECLOGO-eff-0-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77817" y="2574149"/>
            <a:ext cx="981731" cy="75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 descr="PPECLOGO-eff-5-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61942" y="3206628"/>
            <a:ext cx="1477636" cy="112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 descr="PPECLOGO-eff-5-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52404" y="3446014"/>
            <a:ext cx="1834444" cy="143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 descr="PPECLOGO-eff-5-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86102" y="2725338"/>
            <a:ext cx="1116794" cy="85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 descr="PPECLOGO-eff-0-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42800" y="3624920"/>
            <a:ext cx="522112" cy="39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 descr="PPECLOGO-eff-0-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254880" y="2365000"/>
            <a:ext cx="522110" cy="39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 descr="PPECLOGO-eff2-1-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54437" y="2795894"/>
            <a:ext cx="1697365" cy="142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 descr="PPECLOGO-eff2-1-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83626" y="2785815"/>
            <a:ext cx="437445" cy="3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 descr="PPECLOGO-eff2-1-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19340" y="3325061"/>
            <a:ext cx="703540" cy="58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 descr="PPECLOGO-eff2-1-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239008" y="2909285"/>
            <a:ext cx="360841" cy="30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 descr="PPECLOGO-eff2-1-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744990" y="3446013"/>
            <a:ext cx="282222" cy="236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3" presetClass="exit" presetSubtype="3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xit" presetSubtype="3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3" presetClass="exit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3" presetClass="exit" presetSubtype="3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3" presetClass="exit" presetSubtype="3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竖排文字">
  <p:cSld name="1_标题和竖排文字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609838" y="6356351"/>
            <a:ext cx="28459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4167228" y="6356351"/>
            <a:ext cx="38623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741014" y="6356351"/>
            <a:ext cx="28459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标题幻灯片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914757" y="2130426"/>
            <a:ext cx="10367249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1829515" y="3886200"/>
            <a:ext cx="8537734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mpact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mpact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Impact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mpact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mpact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mpact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mpact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mpact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mpact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609838" y="6356351"/>
            <a:ext cx="28459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4167228" y="6356351"/>
            <a:ext cx="38623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741014" y="6356351"/>
            <a:ext cx="28459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仅标题">
  <p:cSld name="1_仅标题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仅标题">
  <p:cSld name="4_仅标题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仅标题">
  <p:cSld name="5_仅标题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仅标题">
  <p:cSld name="16_仅标题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仅标题">
  <p:cSld name="20_仅标题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3" name="Google Shape;113;p21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仅标题">
  <p:cSld name="52_仅标题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_仅标题">
  <p:cSld name="53_仅标题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3" name="Google Shape;123;p23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仅标题">
  <p:cSld name="13_仅标题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仅标题">
  <p:cSld name="21_仅标题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3" name="Google Shape;133;p25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仅标题">
  <p:cSld name="27_仅标题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仅标题">
  <p:cSld name="47_仅标题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3" name="Google Shape;143;p27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_仅标题">
  <p:cSld name="54_仅标题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8" name="Google Shape;148;p28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仅标题">
  <p:cSld name="3_仅标题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仅标题">
  <p:cSld name="6_仅标题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838527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ftr" idx="11"/>
          </p:nvPr>
        </p:nvSpPr>
        <p:spPr>
          <a:xfrm>
            <a:off x="4040178" y="6356355"/>
            <a:ext cx="41164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8613964" y="6356355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8" name="Google Shape;158;p30"/>
          <p:cNvSpPr/>
          <p:nvPr/>
        </p:nvSpPr>
        <p:spPr>
          <a:xfrm>
            <a:off x="201499" y="179663"/>
            <a:ext cx="72955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 i="0" u="none" strike="noStrike" cap="none">
                <a:solidFill>
                  <a:srgbClr val="CF9500"/>
                </a:solidFill>
                <a:latin typeface="Arial Black"/>
                <a:ea typeface="Arial Black"/>
                <a:cs typeface="Arial Black"/>
                <a:sym typeface="Arial Black"/>
              </a:rPr>
              <a:t>完美动画  超值促销 精心设计 助你成功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"/>
          <p:cNvGrpSpPr/>
          <p:nvPr/>
        </p:nvGrpSpPr>
        <p:grpSpPr>
          <a:xfrm>
            <a:off x="-111585" y="4292293"/>
            <a:ext cx="3153309" cy="2692704"/>
            <a:chOff x="-106960" y="4292293"/>
            <a:chExt cx="3153309" cy="2692704"/>
          </a:xfrm>
        </p:grpSpPr>
        <p:sp>
          <p:nvSpPr>
            <p:cNvPr id="17" name="Google Shape;17;p4"/>
            <p:cNvSpPr/>
            <p:nvPr/>
          </p:nvSpPr>
          <p:spPr>
            <a:xfrm>
              <a:off x="0" y="4653136"/>
              <a:ext cx="2569989" cy="2204864"/>
            </a:xfrm>
            <a:prstGeom prst="rtTriangle">
              <a:avLst/>
            </a:prstGeom>
            <a:solidFill>
              <a:srgbClr val="1C000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 rot="2406292">
              <a:off x="-521730" y="5555626"/>
              <a:ext cx="3982850" cy="166038"/>
            </a:xfrm>
            <a:custGeom>
              <a:avLst/>
              <a:gdLst/>
              <a:ahLst/>
              <a:cxnLst/>
              <a:rect l="l" t="t" r="r" b="b"/>
              <a:pathLst>
                <a:path w="3982850" h="166038" extrusionOk="0">
                  <a:moveTo>
                    <a:pt x="0" y="0"/>
                  </a:moveTo>
                  <a:lnTo>
                    <a:pt x="3982850" y="0"/>
                  </a:lnTo>
                  <a:lnTo>
                    <a:pt x="3785708" y="166038"/>
                  </a:lnTo>
                  <a:lnTo>
                    <a:pt x="114961" y="166038"/>
                  </a:ln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4"/>
          <p:cNvGrpSpPr/>
          <p:nvPr/>
        </p:nvGrpSpPr>
        <p:grpSpPr>
          <a:xfrm rot="10800000">
            <a:off x="9177447" y="-126997"/>
            <a:ext cx="3153309" cy="2692704"/>
            <a:chOff x="-106960" y="4292293"/>
            <a:chExt cx="3153309" cy="2692704"/>
          </a:xfrm>
        </p:grpSpPr>
        <p:sp>
          <p:nvSpPr>
            <p:cNvPr id="20" name="Google Shape;20;p4"/>
            <p:cNvSpPr/>
            <p:nvPr/>
          </p:nvSpPr>
          <p:spPr>
            <a:xfrm>
              <a:off x="0" y="4653136"/>
              <a:ext cx="2569989" cy="2204864"/>
            </a:xfrm>
            <a:prstGeom prst="rtTriangle">
              <a:avLst/>
            </a:prstGeom>
            <a:solidFill>
              <a:srgbClr val="1C000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"/>
            <p:cNvSpPr/>
            <p:nvPr/>
          </p:nvSpPr>
          <p:spPr>
            <a:xfrm rot="2406292">
              <a:off x="-521730" y="5555626"/>
              <a:ext cx="3982850" cy="166038"/>
            </a:xfrm>
            <a:custGeom>
              <a:avLst/>
              <a:gdLst/>
              <a:ahLst/>
              <a:cxnLst/>
              <a:rect l="l" t="t" r="r" b="b"/>
              <a:pathLst>
                <a:path w="3982850" h="166038" extrusionOk="0">
                  <a:moveTo>
                    <a:pt x="0" y="0"/>
                  </a:moveTo>
                  <a:lnTo>
                    <a:pt x="3982850" y="0"/>
                  </a:lnTo>
                  <a:lnTo>
                    <a:pt x="3785708" y="166038"/>
                  </a:lnTo>
                  <a:lnTo>
                    <a:pt x="114961" y="166038"/>
                  </a:ln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">
  <p:cSld name="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/>
          <p:nvPr/>
        </p:nvSpPr>
        <p:spPr>
          <a:xfrm>
            <a:off x="0" y="1"/>
            <a:ext cx="12196763" cy="553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1"/>
          <p:cNvSpPr/>
          <p:nvPr/>
        </p:nvSpPr>
        <p:spPr>
          <a:xfrm>
            <a:off x="4069700" y="0"/>
            <a:ext cx="1875912" cy="714036"/>
          </a:xfrm>
          <a:custGeom>
            <a:avLst/>
            <a:gdLst/>
            <a:ahLst/>
            <a:cxnLst/>
            <a:rect l="l" t="t" r="r" b="b"/>
            <a:pathLst>
              <a:path w="562" h="214" extrusionOk="0">
                <a:moveTo>
                  <a:pt x="562" y="0"/>
                </a:moveTo>
                <a:lnTo>
                  <a:pt x="562" y="32"/>
                </a:lnTo>
                <a:lnTo>
                  <a:pt x="562" y="82"/>
                </a:lnTo>
                <a:lnTo>
                  <a:pt x="562" y="118"/>
                </a:lnTo>
                <a:lnTo>
                  <a:pt x="562" y="162"/>
                </a:lnTo>
                <a:lnTo>
                  <a:pt x="562" y="180"/>
                </a:lnTo>
                <a:lnTo>
                  <a:pt x="562" y="184"/>
                </a:lnTo>
                <a:lnTo>
                  <a:pt x="560" y="184"/>
                </a:lnTo>
                <a:lnTo>
                  <a:pt x="514" y="184"/>
                </a:lnTo>
                <a:lnTo>
                  <a:pt x="444" y="184"/>
                </a:lnTo>
                <a:lnTo>
                  <a:pt x="374" y="184"/>
                </a:lnTo>
                <a:lnTo>
                  <a:pt x="316" y="184"/>
                </a:lnTo>
                <a:lnTo>
                  <a:pt x="300" y="198"/>
                </a:lnTo>
                <a:lnTo>
                  <a:pt x="282" y="212"/>
                </a:lnTo>
                <a:lnTo>
                  <a:pt x="280" y="214"/>
                </a:lnTo>
                <a:lnTo>
                  <a:pt x="280" y="212"/>
                </a:lnTo>
                <a:lnTo>
                  <a:pt x="264" y="200"/>
                </a:lnTo>
                <a:lnTo>
                  <a:pt x="246" y="184"/>
                </a:lnTo>
                <a:lnTo>
                  <a:pt x="202" y="184"/>
                </a:lnTo>
                <a:lnTo>
                  <a:pt x="142" y="184"/>
                </a:lnTo>
                <a:lnTo>
                  <a:pt x="96" y="184"/>
                </a:lnTo>
                <a:lnTo>
                  <a:pt x="56" y="184"/>
                </a:lnTo>
                <a:lnTo>
                  <a:pt x="26" y="184"/>
                </a:lnTo>
                <a:lnTo>
                  <a:pt x="2" y="184"/>
                </a:lnTo>
                <a:lnTo>
                  <a:pt x="0" y="184"/>
                </a:lnTo>
                <a:lnTo>
                  <a:pt x="0" y="180"/>
                </a:lnTo>
                <a:lnTo>
                  <a:pt x="0" y="140"/>
                </a:lnTo>
                <a:lnTo>
                  <a:pt x="0" y="82"/>
                </a:lnTo>
                <a:lnTo>
                  <a:pt x="0" y="28"/>
                </a:lnTo>
                <a:lnTo>
                  <a:pt x="0" y="0"/>
                </a:lnTo>
                <a:lnTo>
                  <a:pt x="4" y="0"/>
                </a:lnTo>
                <a:lnTo>
                  <a:pt x="4" y="54"/>
                </a:lnTo>
                <a:lnTo>
                  <a:pt x="4" y="112"/>
                </a:lnTo>
                <a:lnTo>
                  <a:pt x="4" y="178"/>
                </a:lnTo>
                <a:lnTo>
                  <a:pt x="38" y="178"/>
                </a:lnTo>
                <a:lnTo>
                  <a:pt x="78" y="178"/>
                </a:lnTo>
                <a:lnTo>
                  <a:pt x="136" y="178"/>
                </a:lnTo>
                <a:lnTo>
                  <a:pt x="194" y="178"/>
                </a:lnTo>
                <a:lnTo>
                  <a:pt x="246" y="178"/>
                </a:lnTo>
                <a:lnTo>
                  <a:pt x="248" y="178"/>
                </a:lnTo>
                <a:lnTo>
                  <a:pt x="248" y="180"/>
                </a:lnTo>
                <a:lnTo>
                  <a:pt x="264" y="194"/>
                </a:lnTo>
                <a:lnTo>
                  <a:pt x="280" y="208"/>
                </a:lnTo>
                <a:lnTo>
                  <a:pt x="298" y="192"/>
                </a:lnTo>
                <a:lnTo>
                  <a:pt x="314" y="180"/>
                </a:lnTo>
                <a:lnTo>
                  <a:pt x="314" y="178"/>
                </a:lnTo>
                <a:lnTo>
                  <a:pt x="316" y="178"/>
                </a:lnTo>
                <a:lnTo>
                  <a:pt x="352" y="178"/>
                </a:lnTo>
                <a:lnTo>
                  <a:pt x="420" y="178"/>
                </a:lnTo>
                <a:lnTo>
                  <a:pt x="470" y="178"/>
                </a:lnTo>
                <a:lnTo>
                  <a:pt x="510" y="178"/>
                </a:lnTo>
                <a:lnTo>
                  <a:pt x="556" y="178"/>
                </a:lnTo>
                <a:lnTo>
                  <a:pt x="556" y="134"/>
                </a:lnTo>
                <a:lnTo>
                  <a:pt x="558" y="76"/>
                </a:lnTo>
                <a:lnTo>
                  <a:pt x="558" y="44"/>
                </a:lnTo>
                <a:lnTo>
                  <a:pt x="558" y="0"/>
                </a:lnTo>
                <a:lnTo>
                  <a:pt x="562" y="0"/>
                </a:lnTo>
                <a:lnTo>
                  <a:pt x="562" y="0"/>
                </a:lnTo>
                <a:close/>
                <a:moveTo>
                  <a:pt x="14" y="0"/>
                </a:moveTo>
                <a:lnTo>
                  <a:pt x="14" y="44"/>
                </a:lnTo>
                <a:lnTo>
                  <a:pt x="14" y="92"/>
                </a:lnTo>
                <a:lnTo>
                  <a:pt x="14" y="132"/>
                </a:lnTo>
                <a:lnTo>
                  <a:pt x="14" y="170"/>
                </a:lnTo>
                <a:lnTo>
                  <a:pt x="80" y="170"/>
                </a:lnTo>
                <a:lnTo>
                  <a:pt x="134" y="170"/>
                </a:lnTo>
                <a:lnTo>
                  <a:pt x="192" y="170"/>
                </a:lnTo>
                <a:lnTo>
                  <a:pt x="250" y="170"/>
                </a:lnTo>
                <a:lnTo>
                  <a:pt x="258" y="176"/>
                </a:lnTo>
                <a:lnTo>
                  <a:pt x="280" y="196"/>
                </a:lnTo>
                <a:lnTo>
                  <a:pt x="304" y="176"/>
                </a:lnTo>
                <a:lnTo>
                  <a:pt x="310" y="170"/>
                </a:lnTo>
                <a:lnTo>
                  <a:pt x="348" y="170"/>
                </a:lnTo>
                <a:lnTo>
                  <a:pt x="406" y="170"/>
                </a:lnTo>
                <a:lnTo>
                  <a:pt x="482" y="170"/>
                </a:lnTo>
                <a:lnTo>
                  <a:pt x="548" y="170"/>
                </a:lnTo>
                <a:lnTo>
                  <a:pt x="548" y="144"/>
                </a:lnTo>
                <a:lnTo>
                  <a:pt x="548" y="104"/>
                </a:lnTo>
                <a:lnTo>
                  <a:pt x="548" y="46"/>
                </a:lnTo>
                <a:lnTo>
                  <a:pt x="548" y="0"/>
                </a:lnTo>
                <a:lnTo>
                  <a:pt x="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1"/>
          <p:cNvSpPr txBox="1"/>
          <p:nvPr/>
        </p:nvSpPr>
        <p:spPr>
          <a:xfrm>
            <a:off x="648751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章节标题一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1"/>
          <p:cNvSpPr txBox="1"/>
          <p:nvPr/>
        </p:nvSpPr>
        <p:spPr>
          <a:xfrm>
            <a:off x="2479465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章节标题二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4326620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章节标题三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6148277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章节标题四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7969933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章节标题五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">
  <p:cSld name="4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0" y="1"/>
            <a:ext cx="12196763" cy="553179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5763722" y="-34070"/>
            <a:ext cx="1875912" cy="714036"/>
          </a:xfrm>
          <a:custGeom>
            <a:avLst/>
            <a:gdLst/>
            <a:ahLst/>
            <a:cxnLst/>
            <a:rect l="l" t="t" r="r" b="b"/>
            <a:pathLst>
              <a:path w="562" h="214" extrusionOk="0">
                <a:moveTo>
                  <a:pt x="562" y="0"/>
                </a:moveTo>
                <a:lnTo>
                  <a:pt x="562" y="32"/>
                </a:lnTo>
                <a:lnTo>
                  <a:pt x="562" y="82"/>
                </a:lnTo>
                <a:lnTo>
                  <a:pt x="562" y="118"/>
                </a:lnTo>
                <a:lnTo>
                  <a:pt x="562" y="162"/>
                </a:lnTo>
                <a:lnTo>
                  <a:pt x="562" y="180"/>
                </a:lnTo>
                <a:lnTo>
                  <a:pt x="562" y="184"/>
                </a:lnTo>
                <a:lnTo>
                  <a:pt x="560" y="184"/>
                </a:lnTo>
                <a:lnTo>
                  <a:pt x="514" y="184"/>
                </a:lnTo>
                <a:lnTo>
                  <a:pt x="444" y="184"/>
                </a:lnTo>
                <a:lnTo>
                  <a:pt x="374" y="184"/>
                </a:lnTo>
                <a:lnTo>
                  <a:pt x="316" y="184"/>
                </a:lnTo>
                <a:lnTo>
                  <a:pt x="300" y="198"/>
                </a:lnTo>
                <a:lnTo>
                  <a:pt x="282" y="212"/>
                </a:lnTo>
                <a:lnTo>
                  <a:pt x="280" y="214"/>
                </a:lnTo>
                <a:lnTo>
                  <a:pt x="280" y="212"/>
                </a:lnTo>
                <a:lnTo>
                  <a:pt x="264" y="200"/>
                </a:lnTo>
                <a:lnTo>
                  <a:pt x="246" y="184"/>
                </a:lnTo>
                <a:lnTo>
                  <a:pt x="202" y="184"/>
                </a:lnTo>
                <a:lnTo>
                  <a:pt x="142" y="184"/>
                </a:lnTo>
                <a:lnTo>
                  <a:pt x="96" y="184"/>
                </a:lnTo>
                <a:lnTo>
                  <a:pt x="56" y="184"/>
                </a:lnTo>
                <a:lnTo>
                  <a:pt x="26" y="184"/>
                </a:lnTo>
                <a:lnTo>
                  <a:pt x="2" y="184"/>
                </a:lnTo>
                <a:lnTo>
                  <a:pt x="0" y="184"/>
                </a:lnTo>
                <a:lnTo>
                  <a:pt x="0" y="180"/>
                </a:lnTo>
                <a:lnTo>
                  <a:pt x="0" y="140"/>
                </a:lnTo>
                <a:lnTo>
                  <a:pt x="0" y="82"/>
                </a:lnTo>
                <a:lnTo>
                  <a:pt x="0" y="28"/>
                </a:lnTo>
                <a:lnTo>
                  <a:pt x="0" y="0"/>
                </a:lnTo>
                <a:lnTo>
                  <a:pt x="4" y="0"/>
                </a:lnTo>
                <a:lnTo>
                  <a:pt x="4" y="54"/>
                </a:lnTo>
                <a:lnTo>
                  <a:pt x="4" y="112"/>
                </a:lnTo>
                <a:lnTo>
                  <a:pt x="4" y="178"/>
                </a:lnTo>
                <a:lnTo>
                  <a:pt x="38" y="178"/>
                </a:lnTo>
                <a:lnTo>
                  <a:pt x="78" y="178"/>
                </a:lnTo>
                <a:lnTo>
                  <a:pt x="136" y="178"/>
                </a:lnTo>
                <a:lnTo>
                  <a:pt x="194" y="178"/>
                </a:lnTo>
                <a:lnTo>
                  <a:pt x="246" y="178"/>
                </a:lnTo>
                <a:lnTo>
                  <a:pt x="248" y="178"/>
                </a:lnTo>
                <a:lnTo>
                  <a:pt x="248" y="180"/>
                </a:lnTo>
                <a:lnTo>
                  <a:pt x="264" y="194"/>
                </a:lnTo>
                <a:lnTo>
                  <a:pt x="280" y="208"/>
                </a:lnTo>
                <a:lnTo>
                  <a:pt x="298" y="192"/>
                </a:lnTo>
                <a:lnTo>
                  <a:pt x="314" y="180"/>
                </a:lnTo>
                <a:lnTo>
                  <a:pt x="314" y="178"/>
                </a:lnTo>
                <a:lnTo>
                  <a:pt x="316" y="178"/>
                </a:lnTo>
                <a:lnTo>
                  <a:pt x="352" y="178"/>
                </a:lnTo>
                <a:lnTo>
                  <a:pt x="420" y="178"/>
                </a:lnTo>
                <a:lnTo>
                  <a:pt x="470" y="178"/>
                </a:lnTo>
                <a:lnTo>
                  <a:pt x="510" y="178"/>
                </a:lnTo>
                <a:lnTo>
                  <a:pt x="556" y="178"/>
                </a:lnTo>
                <a:lnTo>
                  <a:pt x="556" y="134"/>
                </a:lnTo>
                <a:lnTo>
                  <a:pt x="558" y="76"/>
                </a:lnTo>
                <a:lnTo>
                  <a:pt x="558" y="44"/>
                </a:lnTo>
                <a:lnTo>
                  <a:pt x="558" y="0"/>
                </a:lnTo>
                <a:lnTo>
                  <a:pt x="562" y="0"/>
                </a:lnTo>
                <a:lnTo>
                  <a:pt x="562" y="0"/>
                </a:lnTo>
                <a:close/>
                <a:moveTo>
                  <a:pt x="14" y="0"/>
                </a:moveTo>
                <a:lnTo>
                  <a:pt x="14" y="44"/>
                </a:lnTo>
                <a:lnTo>
                  <a:pt x="14" y="92"/>
                </a:lnTo>
                <a:lnTo>
                  <a:pt x="14" y="132"/>
                </a:lnTo>
                <a:lnTo>
                  <a:pt x="14" y="170"/>
                </a:lnTo>
                <a:lnTo>
                  <a:pt x="80" y="170"/>
                </a:lnTo>
                <a:lnTo>
                  <a:pt x="134" y="170"/>
                </a:lnTo>
                <a:lnTo>
                  <a:pt x="192" y="170"/>
                </a:lnTo>
                <a:lnTo>
                  <a:pt x="250" y="170"/>
                </a:lnTo>
                <a:lnTo>
                  <a:pt x="258" y="176"/>
                </a:lnTo>
                <a:lnTo>
                  <a:pt x="280" y="196"/>
                </a:lnTo>
                <a:lnTo>
                  <a:pt x="304" y="176"/>
                </a:lnTo>
                <a:lnTo>
                  <a:pt x="310" y="170"/>
                </a:lnTo>
                <a:lnTo>
                  <a:pt x="348" y="170"/>
                </a:lnTo>
                <a:lnTo>
                  <a:pt x="406" y="170"/>
                </a:lnTo>
                <a:lnTo>
                  <a:pt x="482" y="170"/>
                </a:lnTo>
                <a:lnTo>
                  <a:pt x="548" y="170"/>
                </a:lnTo>
                <a:lnTo>
                  <a:pt x="548" y="144"/>
                </a:lnTo>
                <a:lnTo>
                  <a:pt x="548" y="104"/>
                </a:lnTo>
                <a:lnTo>
                  <a:pt x="548" y="46"/>
                </a:lnTo>
                <a:lnTo>
                  <a:pt x="548" y="0"/>
                </a:lnTo>
                <a:lnTo>
                  <a:pt x="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648751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章节标题一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2479465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章节标题二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4326620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章节标题三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6148277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章节标题四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7969933" y="97276"/>
            <a:ext cx="12110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章节标题五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标题幻灯片">
  <p:cSld name="3_标题幻灯片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>
            <a:spLocks noGrp="1"/>
          </p:cNvSpPr>
          <p:nvPr>
            <p:ph type="body" idx="1"/>
          </p:nvPr>
        </p:nvSpPr>
        <p:spPr>
          <a:xfrm>
            <a:off x="463242" y="444600"/>
            <a:ext cx="4870019" cy="529569"/>
          </a:xfrm>
          <a:prstGeom prst="roundRect">
            <a:avLst>
              <a:gd name="adj" fmla="val 36514"/>
            </a:avLst>
          </a:prstGeom>
          <a:solidFill>
            <a:srgbClr val="B4BCD7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mpact"/>
              <a:buNone/>
              <a:defRPr sz="2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xfrm>
            <a:off x="9294713" y="6403458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标题幻灯片">
  <p:cSld name="4_标题幻灯片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>
            <a:spLocks noGrp="1"/>
          </p:cNvSpPr>
          <p:nvPr>
            <p:ph type="body" idx="1"/>
          </p:nvPr>
        </p:nvSpPr>
        <p:spPr>
          <a:xfrm>
            <a:off x="463242" y="444600"/>
            <a:ext cx="4870019" cy="529569"/>
          </a:xfrm>
          <a:prstGeom prst="roundRect">
            <a:avLst>
              <a:gd name="adj" fmla="val 36514"/>
            </a:avLst>
          </a:prstGeom>
          <a:solidFill>
            <a:srgbClr val="B4BCD7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mpact"/>
              <a:buNone/>
              <a:defRPr sz="2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sldNum" idx="12"/>
          </p:nvPr>
        </p:nvSpPr>
        <p:spPr>
          <a:xfrm>
            <a:off x="9294713" y="6403458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标题幻灯片">
  <p:cSld name="5_标题幻灯片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>
            <a:spLocks noGrp="1"/>
          </p:cNvSpPr>
          <p:nvPr>
            <p:ph type="body" idx="1"/>
          </p:nvPr>
        </p:nvSpPr>
        <p:spPr>
          <a:xfrm>
            <a:off x="463242" y="444600"/>
            <a:ext cx="4870019" cy="529569"/>
          </a:xfrm>
          <a:prstGeom prst="roundRect">
            <a:avLst>
              <a:gd name="adj" fmla="val 36514"/>
            </a:avLst>
          </a:prstGeom>
          <a:solidFill>
            <a:srgbClr val="B4BCD7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mpact"/>
              <a:buNone/>
              <a:defRPr sz="2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ldNum" idx="12"/>
          </p:nvPr>
        </p:nvSpPr>
        <p:spPr>
          <a:xfrm>
            <a:off x="9294713" y="6403458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标题幻灯片">
  <p:cSld name="6_标题幻灯片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>
            <a:spLocks noGrp="1"/>
          </p:cNvSpPr>
          <p:nvPr>
            <p:ph type="body" idx="1"/>
          </p:nvPr>
        </p:nvSpPr>
        <p:spPr>
          <a:xfrm>
            <a:off x="463242" y="444600"/>
            <a:ext cx="4870019" cy="529569"/>
          </a:xfrm>
          <a:prstGeom prst="roundRect">
            <a:avLst>
              <a:gd name="adj" fmla="val 36514"/>
            </a:avLst>
          </a:prstGeom>
          <a:solidFill>
            <a:srgbClr val="B4BCD7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mpact"/>
              <a:buNone/>
              <a:defRPr sz="2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ldNum" idx="12"/>
          </p:nvPr>
        </p:nvSpPr>
        <p:spPr>
          <a:xfrm>
            <a:off x="9294713" y="6403458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标题幻灯片">
  <p:cSld name="7_标题幻灯片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>
            <a:spLocks noGrp="1"/>
          </p:cNvSpPr>
          <p:nvPr>
            <p:ph type="body" idx="1"/>
          </p:nvPr>
        </p:nvSpPr>
        <p:spPr>
          <a:xfrm>
            <a:off x="463242" y="444600"/>
            <a:ext cx="4870019" cy="529569"/>
          </a:xfrm>
          <a:prstGeom prst="roundRect">
            <a:avLst>
              <a:gd name="adj" fmla="val 36514"/>
            </a:avLst>
          </a:prstGeom>
          <a:solidFill>
            <a:srgbClr val="B4BCD7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mpact"/>
              <a:buNone/>
              <a:defRPr sz="2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sldNum" idx="12"/>
          </p:nvPr>
        </p:nvSpPr>
        <p:spPr>
          <a:xfrm>
            <a:off x="9294713" y="6403458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标题幻灯片">
  <p:cSld name="8_标题幻灯片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>
            <a:spLocks noGrp="1"/>
          </p:cNvSpPr>
          <p:nvPr>
            <p:ph type="body" idx="1"/>
          </p:nvPr>
        </p:nvSpPr>
        <p:spPr>
          <a:xfrm>
            <a:off x="463242" y="444600"/>
            <a:ext cx="4870019" cy="529569"/>
          </a:xfrm>
          <a:prstGeom prst="roundRect">
            <a:avLst>
              <a:gd name="adj" fmla="val 36514"/>
            </a:avLst>
          </a:prstGeom>
          <a:solidFill>
            <a:srgbClr val="B4BCD7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mpact"/>
              <a:buNone/>
              <a:defRPr sz="2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sldNum" idx="12"/>
          </p:nvPr>
        </p:nvSpPr>
        <p:spPr>
          <a:xfrm>
            <a:off x="9294713" y="6403458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标题幻灯片">
  <p:cSld name="9_标题幻灯片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>
            <a:spLocks noGrp="1"/>
          </p:cNvSpPr>
          <p:nvPr>
            <p:ph type="body" idx="1"/>
          </p:nvPr>
        </p:nvSpPr>
        <p:spPr>
          <a:xfrm>
            <a:off x="463242" y="444600"/>
            <a:ext cx="4870019" cy="529569"/>
          </a:xfrm>
          <a:prstGeom prst="roundRect">
            <a:avLst>
              <a:gd name="adj" fmla="val 36514"/>
            </a:avLst>
          </a:prstGeom>
          <a:solidFill>
            <a:srgbClr val="B4BCD7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mpact"/>
              <a:buNone/>
              <a:defRPr sz="2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5" name="Google Shape;195;p39"/>
          <p:cNvSpPr txBox="1">
            <a:spLocks noGrp="1"/>
          </p:cNvSpPr>
          <p:nvPr>
            <p:ph type="sldNum" idx="12"/>
          </p:nvPr>
        </p:nvSpPr>
        <p:spPr>
          <a:xfrm>
            <a:off x="9294713" y="6403458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标题幻灯片">
  <p:cSld name="10_标题幻灯片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>
            <a:spLocks noGrp="1"/>
          </p:cNvSpPr>
          <p:nvPr>
            <p:ph type="body" idx="1"/>
          </p:nvPr>
        </p:nvSpPr>
        <p:spPr>
          <a:xfrm>
            <a:off x="463242" y="444600"/>
            <a:ext cx="4870019" cy="529569"/>
          </a:xfrm>
          <a:prstGeom prst="roundRect">
            <a:avLst>
              <a:gd name="adj" fmla="val 36514"/>
            </a:avLst>
          </a:prstGeom>
          <a:solidFill>
            <a:srgbClr val="B4BCD7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mpact"/>
              <a:buNone/>
              <a:defRPr sz="2000" b="1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8" name="Google Shape;198;p40"/>
          <p:cNvSpPr txBox="1">
            <a:spLocks noGrp="1"/>
          </p:cNvSpPr>
          <p:nvPr>
            <p:ph type="sldNum" idx="12"/>
          </p:nvPr>
        </p:nvSpPr>
        <p:spPr>
          <a:xfrm>
            <a:off x="9294713" y="6403458"/>
            <a:ext cx="27442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>
  <p:cSld name="内容与标题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7811" y="0"/>
            <a:ext cx="12192000" cy="692696"/>
          </a:xfrm>
          <a:prstGeom prst="rect">
            <a:avLst/>
          </a:prstGeom>
          <a:solidFill>
            <a:srgbClr val="1C000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5"/>
          <p:cNvGrpSpPr/>
          <p:nvPr/>
        </p:nvGrpSpPr>
        <p:grpSpPr>
          <a:xfrm rot="10800000" flipH="1">
            <a:off x="7811" y="6709004"/>
            <a:ext cx="10044000" cy="148995"/>
            <a:chOff x="1279" y="0"/>
            <a:chExt cx="12188952" cy="258853"/>
          </a:xfrm>
        </p:grpSpPr>
        <p:sp>
          <p:nvSpPr>
            <p:cNvPr id="25" name="Google Shape;25;p5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rgbClr val="1C00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rgbClr val="E90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5"/>
          <p:cNvSpPr txBox="1"/>
          <p:nvPr/>
        </p:nvSpPr>
        <p:spPr>
          <a:xfrm>
            <a:off x="9979347" y="6555517"/>
            <a:ext cx="4898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600">
                <a:solidFill>
                  <a:srgbClr val="1C0002"/>
                </a:solidFill>
                <a:latin typeface="Arimo"/>
                <a:ea typeface="Arimo"/>
                <a:cs typeface="Arimo"/>
                <a:sym typeface="Arimo"/>
              </a:rPr>
              <a:t>‹#›</a:t>
            </a:fld>
            <a:r>
              <a:rPr lang="zh-CN" sz="1600">
                <a:solidFill>
                  <a:srgbClr val="1C000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 sz="1600">
              <a:solidFill>
                <a:srgbClr val="1C000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1417861" y="127186"/>
            <a:ext cx="3505481" cy="43832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9" name="Google Shape;29;p5"/>
          <p:cNvGrpSpPr/>
          <p:nvPr/>
        </p:nvGrpSpPr>
        <p:grpSpPr>
          <a:xfrm rot="10800000" flipH="1">
            <a:off x="10396763" y="6709005"/>
            <a:ext cx="1800000" cy="148995"/>
            <a:chOff x="1279" y="0"/>
            <a:chExt cx="12188952" cy="258853"/>
          </a:xfrm>
        </p:grpSpPr>
        <p:sp>
          <p:nvSpPr>
            <p:cNvPr id="30" name="Google Shape;30;p5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rgbClr val="1C00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rgbClr val="E900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341" y="137352"/>
            <a:ext cx="1033368" cy="38196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>
            <a:off x="11431040" y="3046"/>
            <a:ext cx="514587" cy="689650"/>
          </a:xfrm>
          <a:prstGeom prst="parallelogram">
            <a:avLst>
              <a:gd name="adj" fmla="val 66153"/>
            </a:avLst>
          </a:prstGeom>
          <a:solidFill>
            <a:srgbClr val="E900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11791081" y="3046"/>
            <a:ext cx="400404" cy="692696"/>
          </a:xfrm>
          <a:prstGeom prst="parallelogram">
            <a:avLst>
              <a:gd name="adj" fmla="val 79022"/>
            </a:avLst>
          </a:prstGeom>
          <a:solidFill>
            <a:srgbClr val="E900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10994925" y="-3046"/>
            <a:ext cx="616135" cy="695742"/>
          </a:xfrm>
          <a:prstGeom prst="parallelogram">
            <a:avLst>
              <a:gd name="adj" fmla="val 56139"/>
            </a:avLst>
          </a:prstGeom>
          <a:solidFill>
            <a:srgbClr val="E900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704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1C0002"/>
              </a:buClr>
              <a:buSzPts val="2000"/>
              <a:buFont typeface="Impact"/>
              <a:buNone/>
              <a:defRPr>
                <a:solidFill>
                  <a:srgbClr val="1C0002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空白">
  <p:cSld name="1_空白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76929"/>
            <a:ext cx="7284532" cy="46756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body" idx="1"/>
          </p:nvPr>
        </p:nvSpPr>
        <p:spPr>
          <a:xfrm rot="5400000">
            <a:off x="8833812" y="2700724"/>
            <a:ext cx="3524250" cy="91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8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Impact"/>
              <a:buNone/>
              <a:defRPr sz="5400" b="1">
                <a:solidFill>
                  <a:srgbClr val="3F3F3F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body" idx="2"/>
          </p:nvPr>
        </p:nvSpPr>
        <p:spPr>
          <a:xfrm rot="5400000">
            <a:off x="7083342" y="3136210"/>
            <a:ext cx="4280922" cy="91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rgbClr val="6E758A"/>
              </a:buClr>
              <a:buSzPts val="4000"/>
              <a:buFont typeface="Impact"/>
              <a:buNone/>
              <a:defRPr sz="4000" b="0">
                <a:solidFill>
                  <a:srgbClr val="6E758A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3"/>
          </p:nvPr>
        </p:nvSpPr>
        <p:spPr>
          <a:xfrm rot="5400000">
            <a:off x="6058828" y="3136210"/>
            <a:ext cx="4280922" cy="91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Impact"/>
              <a:buNone/>
              <a:defRPr sz="2000" b="0">
                <a:solidFill>
                  <a:srgbClr val="7F7F7F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41178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mpact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mpact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3788" y="1600200"/>
            <a:ext cx="5413375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mpact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mpact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756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mpac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mpac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956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mpact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mpact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6196013" y="1535113"/>
            <a:ext cx="539115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mpac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mpac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4"/>
          </p:nvPr>
        </p:nvSpPr>
        <p:spPr>
          <a:xfrm>
            <a:off x="6196013" y="2174875"/>
            <a:ext cx="539115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mpact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mpact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pact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mpact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2390775" y="4800600"/>
            <a:ext cx="7318375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2390775" y="612775"/>
            <a:ext cx="73183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mpact"/>
              <a:buNone/>
              <a:defRPr sz="3200" b="0" i="0" u="none" strike="noStrik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mpact"/>
              <a:buNone/>
              <a:defRPr sz="2800" b="0" i="0" u="none" strike="noStrik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2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None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2390775" y="5367338"/>
            <a:ext cx="7318375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mpac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mpac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mpac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mpac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mpac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mpact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mpact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mpact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mpact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0" y="0"/>
            <a:ext cx="121989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600" y="908050"/>
            <a:ext cx="10977563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756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mpact"/>
              <a:buChar char="•"/>
              <a:defRPr sz="2000" b="0" i="0" u="none" strike="noStrik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mpact"/>
              <a:buChar char="–"/>
              <a:defRPr sz="2000" b="0" i="0" u="none" strike="noStrike" cap="non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Char char="•"/>
              <a:defRPr sz="24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–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»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»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»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»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mpact"/>
              <a:buChar char="»"/>
              <a:defRPr sz="20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/>
          <p:nvPr/>
        </p:nvSpPr>
        <p:spPr>
          <a:xfrm>
            <a:off x="0" y="0"/>
            <a:ext cx="12196763" cy="4083428"/>
          </a:xfrm>
          <a:prstGeom prst="rect">
            <a:avLst/>
          </a:prstGeom>
          <a:solidFill>
            <a:srgbClr val="04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42"/>
          <p:cNvCxnSpPr/>
          <p:nvPr/>
        </p:nvCxnSpPr>
        <p:spPr>
          <a:xfrm>
            <a:off x="3647111" y="5455825"/>
            <a:ext cx="5881997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2" name="Google Shape;212;p42"/>
          <p:cNvSpPr/>
          <p:nvPr/>
        </p:nvSpPr>
        <p:spPr>
          <a:xfrm>
            <a:off x="2102199" y="4242738"/>
            <a:ext cx="8343899" cy="773156"/>
          </a:xfrm>
          <a:prstGeom prst="roundRect">
            <a:avLst>
              <a:gd name="adj" fmla="val 8479"/>
            </a:avLst>
          </a:prstGeom>
          <a:solidFill>
            <a:srgbClr val="E90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2"/>
          <p:cNvSpPr txBox="1"/>
          <p:nvPr/>
        </p:nvSpPr>
        <p:spPr>
          <a:xfrm>
            <a:off x="3265487" y="4284876"/>
            <a:ext cx="634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SF </a:t>
            </a:r>
            <a:r>
              <a:rPr lang="en-US" altLang="zh-CN" sz="3600" b="1" dirty="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cost optimization  </a:t>
            </a:r>
            <a:endParaRPr sz="3600" b="1" dirty="0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14" name="Google Shape;214;p42"/>
          <p:cNvGrpSpPr/>
          <p:nvPr/>
        </p:nvGrpSpPr>
        <p:grpSpPr>
          <a:xfrm>
            <a:off x="2017277" y="4206956"/>
            <a:ext cx="1104506" cy="881390"/>
            <a:chOff x="899592" y="2377261"/>
            <a:chExt cx="720079" cy="574619"/>
          </a:xfrm>
        </p:grpSpPr>
        <p:sp>
          <p:nvSpPr>
            <p:cNvPr id="215" name="Google Shape;215;p42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17569"/>
              </a:avLst>
            </a:prstGeom>
            <a:gradFill>
              <a:gsLst>
                <a:gs pos="0">
                  <a:schemeClr val="accent2"/>
                </a:gs>
                <a:gs pos="55000">
                  <a:srgbClr val="D5D5D5"/>
                </a:gs>
                <a:gs pos="100000">
                  <a:srgbClr val="81F3FE"/>
                </a:gs>
              </a:gsLst>
              <a:lin ang="8100000" scaled="0"/>
            </a:gra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2"/>
            <p:cNvSpPr/>
            <p:nvPr/>
          </p:nvSpPr>
          <p:spPr>
            <a:xfrm>
              <a:off x="911290" y="2397813"/>
              <a:ext cx="681258" cy="533516"/>
            </a:xfrm>
            <a:prstGeom prst="roundRect">
              <a:avLst>
                <a:gd name="adj" fmla="val 8571"/>
              </a:avLst>
            </a:prstGeom>
            <a:gradFill>
              <a:gsLst>
                <a:gs pos="0">
                  <a:srgbClr val="BFBFBF"/>
                </a:gs>
                <a:gs pos="20000">
                  <a:srgbClr val="BFBFBF"/>
                </a:gs>
                <a:gs pos="80000">
                  <a:srgbClr val="FFFFFF"/>
                </a:gs>
                <a:gs pos="100000">
                  <a:srgbClr val="FFFFFF"/>
                </a:gs>
              </a:gsLst>
              <a:lin ang="2700000" scaled="0"/>
            </a:gra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7" name="Google Shape;217;p42" descr="C:\Users\Administrator\Desktop\手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003541" y="4616756"/>
            <a:ext cx="3946480" cy="383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52584" y="-9634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6448" y="976522"/>
            <a:ext cx="4896544" cy="180993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2"/>
          <p:cNvSpPr/>
          <p:nvPr/>
        </p:nvSpPr>
        <p:spPr>
          <a:xfrm>
            <a:off x="0" y="3573776"/>
            <a:ext cx="12196763" cy="229031"/>
          </a:xfrm>
          <a:prstGeom prst="rect">
            <a:avLst/>
          </a:prstGeom>
          <a:solidFill>
            <a:srgbClr val="E900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2"/>
          <p:cNvSpPr txBox="1"/>
          <p:nvPr/>
        </p:nvSpPr>
        <p:spPr>
          <a:xfrm>
            <a:off x="9057603" y="278595"/>
            <a:ext cx="29274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安全    准确     快速    便捷</a:t>
            </a:r>
            <a:endParaRPr sz="18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57603" y="5539794"/>
            <a:ext cx="392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- By Group Unicorn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7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1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/>
          <p:nvPr/>
        </p:nvSpPr>
        <p:spPr>
          <a:xfrm>
            <a:off x="4701625" y="1427212"/>
            <a:ext cx="2285511" cy="2237596"/>
          </a:xfrm>
          <a:custGeom>
            <a:avLst/>
            <a:gdLst/>
            <a:ahLst/>
            <a:cxnLst/>
            <a:rect l="l" t="t" r="r" b="b"/>
            <a:pathLst>
              <a:path w="201" h="197" extrusionOk="0">
                <a:moveTo>
                  <a:pt x="201" y="96"/>
                </a:moveTo>
                <a:cubicBezTo>
                  <a:pt x="110" y="5"/>
                  <a:pt x="110" y="5"/>
                  <a:pt x="110" y="5"/>
                </a:cubicBezTo>
                <a:cubicBezTo>
                  <a:pt x="105" y="0"/>
                  <a:pt x="97" y="0"/>
                  <a:pt x="91" y="5"/>
                </a:cubicBezTo>
                <a:cubicBezTo>
                  <a:pt x="0" y="96"/>
                  <a:pt x="0" y="96"/>
                  <a:pt x="0" y="96"/>
                </a:cubicBezTo>
                <a:cubicBezTo>
                  <a:pt x="101" y="197"/>
                  <a:pt x="101" y="197"/>
                  <a:pt x="101" y="197"/>
                </a:cubicBezTo>
                <a:lnTo>
                  <a:pt x="201" y="96"/>
                </a:lnTo>
                <a:close/>
              </a:path>
            </a:pathLst>
          </a:custGeom>
          <a:gradFill>
            <a:gsLst>
              <a:gs pos="0">
                <a:srgbClr val="BFBFBF"/>
              </a:gs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 scaled="0"/>
          </a:gra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75434" dir="2699985" rotWithShape="0">
              <a:srgbClr val="000000">
                <a:alpha val="22745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2"/>
          <p:cNvSpPr/>
          <p:nvPr/>
        </p:nvSpPr>
        <p:spPr>
          <a:xfrm>
            <a:off x="3609180" y="2519656"/>
            <a:ext cx="2242387" cy="2285511"/>
          </a:xfrm>
          <a:custGeom>
            <a:avLst/>
            <a:gdLst/>
            <a:ahLst/>
            <a:cxnLst/>
            <a:rect l="l" t="t" r="r" b="b"/>
            <a:pathLst>
              <a:path w="197" h="201" extrusionOk="0">
                <a:moveTo>
                  <a:pt x="96" y="0"/>
                </a:moveTo>
                <a:cubicBezTo>
                  <a:pt x="5" y="91"/>
                  <a:pt x="5" y="91"/>
                  <a:pt x="5" y="91"/>
                </a:cubicBezTo>
                <a:cubicBezTo>
                  <a:pt x="0" y="97"/>
                  <a:pt x="0" y="105"/>
                  <a:pt x="5" y="110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197" y="101"/>
                  <a:pt x="197" y="101"/>
                  <a:pt x="197" y="101"/>
                </a:cubicBezTo>
                <a:lnTo>
                  <a:pt x="96" y="0"/>
                </a:lnTo>
                <a:close/>
              </a:path>
            </a:pathLst>
          </a:custGeom>
          <a:gradFill>
            <a:gsLst>
              <a:gs pos="0">
                <a:srgbClr val="BFBFBF"/>
              </a:gs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 scaled="0"/>
          </a:gra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75434" dir="2699985" rotWithShape="0">
              <a:srgbClr val="000000">
                <a:alpha val="22745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4701625" y="3664808"/>
            <a:ext cx="2285511" cy="2232804"/>
          </a:xfrm>
          <a:custGeom>
            <a:avLst/>
            <a:gdLst/>
            <a:ahLst/>
            <a:cxnLst/>
            <a:rect l="l" t="t" r="r" b="b"/>
            <a:pathLst>
              <a:path w="201" h="196" extrusionOk="0">
                <a:moveTo>
                  <a:pt x="0" y="100"/>
                </a:moveTo>
                <a:cubicBezTo>
                  <a:pt x="91" y="191"/>
                  <a:pt x="91" y="191"/>
                  <a:pt x="91" y="191"/>
                </a:cubicBezTo>
                <a:cubicBezTo>
                  <a:pt x="97" y="196"/>
                  <a:pt x="105" y="196"/>
                  <a:pt x="110" y="191"/>
                </a:cubicBezTo>
                <a:cubicBezTo>
                  <a:pt x="201" y="100"/>
                  <a:pt x="201" y="100"/>
                  <a:pt x="201" y="100"/>
                </a:cubicBezTo>
                <a:cubicBezTo>
                  <a:pt x="101" y="0"/>
                  <a:pt x="101" y="0"/>
                  <a:pt x="101" y="0"/>
                </a:cubicBezTo>
                <a:lnTo>
                  <a:pt x="0" y="100"/>
                </a:lnTo>
                <a:close/>
              </a:path>
            </a:pathLst>
          </a:custGeom>
          <a:gradFill>
            <a:gsLst>
              <a:gs pos="0">
                <a:srgbClr val="BFBFBF"/>
              </a:gs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 scaled="0"/>
          </a:gra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75434" dir="2699985" rotWithShape="0">
              <a:srgbClr val="000000">
                <a:alpha val="22745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5851567" y="2519656"/>
            <a:ext cx="2228013" cy="2285511"/>
          </a:xfrm>
          <a:custGeom>
            <a:avLst/>
            <a:gdLst/>
            <a:ahLst/>
            <a:cxnLst/>
            <a:rect l="l" t="t" r="r" b="b"/>
            <a:pathLst>
              <a:path w="196" h="201" extrusionOk="0">
                <a:moveTo>
                  <a:pt x="0" y="101"/>
                </a:moveTo>
                <a:cubicBezTo>
                  <a:pt x="100" y="201"/>
                  <a:pt x="100" y="201"/>
                  <a:pt x="100" y="201"/>
                </a:cubicBezTo>
                <a:cubicBezTo>
                  <a:pt x="191" y="110"/>
                  <a:pt x="191" y="110"/>
                  <a:pt x="191" y="110"/>
                </a:cubicBezTo>
                <a:cubicBezTo>
                  <a:pt x="196" y="105"/>
                  <a:pt x="196" y="97"/>
                  <a:pt x="191" y="91"/>
                </a:cubicBezTo>
                <a:cubicBezTo>
                  <a:pt x="100" y="0"/>
                  <a:pt x="100" y="0"/>
                  <a:pt x="100" y="0"/>
                </a:cubicBezTo>
                <a:lnTo>
                  <a:pt x="0" y="101"/>
                </a:lnTo>
                <a:close/>
              </a:path>
            </a:pathLst>
          </a:custGeom>
          <a:gradFill>
            <a:gsLst>
              <a:gs pos="0">
                <a:srgbClr val="BFBFBF"/>
              </a:gs>
              <a:gs pos="20000">
                <a:srgbClr val="BFBFBF"/>
              </a:gs>
              <a:gs pos="80000">
                <a:srgbClr val="FFFFFF"/>
              </a:gs>
              <a:gs pos="100000">
                <a:srgbClr val="FFFFFF"/>
              </a:gs>
            </a:gsLst>
            <a:lin ang="2700000" scaled="0"/>
          </a:gra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75434" dir="2699985" rotWithShape="0">
              <a:srgbClr val="000000">
                <a:alpha val="22745"/>
              </a:srgbClr>
            </a:outerShdw>
          </a:effectLst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2"/>
          <p:cNvSpPr/>
          <p:nvPr/>
        </p:nvSpPr>
        <p:spPr>
          <a:xfrm>
            <a:off x="4701624" y="2527878"/>
            <a:ext cx="1149941" cy="1145152"/>
          </a:xfrm>
          <a:custGeom>
            <a:avLst/>
            <a:gdLst/>
            <a:ahLst/>
            <a:cxnLst/>
            <a:rect l="l" t="t" r="r" b="b"/>
            <a:pathLst>
              <a:path w="240" h="239" extrusionOk="0">
                <a:moveTo>
                  <a:pt x="0" y="0"/>
                </a:moveTo>
                <a:lnTo>
                  <a:pt x="152" y="80"/>
                </a:lnTo>
                <a:lnTo>
                  <a:pt x="240" y="239"/>
                </a:lnTo>
                <a:lnTo>
                  <a:pt x="0" y="0"/>
                </a:lnTo>
                <a:close/>
              </a:path>
            </a:pathLst>
          </a:custGeom>
          <a:solidFill>
            <a:srgbClr val="1C000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/>
          <p:nvPr/>
        </p:nvSpPr>
        <p:spPr>
          <a:xfrm>
            <a:off x="5851566" y="2511432"/>
            <a:ext cx="1135569" cy="1145152"/>
          </a:xfrm>
          <a:custGeom>
            <a:avLst/>
            <a:gdLst/>
            <a:ahLst/>
            <a:cxnLst/>
            <a:rect l="l" t="t" r="r" b="b"/>
            <a:pathLst>
              <a:path w="237" h="239" extrusionOk="0">
                <a:moveTo>
                  <a:pt x="237" y="0"/>
                </a:moveTo>
                <a:lnTo>
                  <a:pt x="157" y="151"/>
                </a:lnTo>
                <a:lnTo>
                  <a:pt x="0" y="239"/>
                </a:lnTo>
                <a:lnTo>
                  <a:pt x="237" y="0"/>
                </a:lnTo>
                <a:close/>
              </a:path>
            </a:pathLst>
          </a:custGeom>
          <a:solidFill>
            <a:srgbClr val="E9001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5865938" y="3656585"/>
            <a:ext cx="1135569" cy="1140359"/>
          </a:xfrm>
          <a:custGeom>
            <a:avLst/>
            <a:gdLst/>
            <a:ahLst/>
            <a:cxnLst/>
            <a:rect l="l" t="t" r="r" b="b"/>
            <a:pathLst>
              <a:path w="237" h="238" extrusionOk="0">
                <a:moveTo>
                  <a:pt x="237" y="238"/>
                </a:moveTo>
                <a:lnTo>
                  <a:pt x="85" y="157"/>
                </a:lnTo>
                <a:lnTo>
                  <a:pt x="0" y="0"/>
                </a:lnTo>
                <a:lnTo>
                  <a:pt x="237" y="238"/>
                </a:lnTo>
                <a:close/>
              </a:path>
            </a:pathLst>
          </a:custGeom>
          <a:solidFill>
            <a:srgbClr val="1C000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4701624" y="3664808"/>
            <a:ext cx="1149941" cy="1140359"/>
          </a:xfrm>
          <a:custGeom>
            <a:avLst/>
            <a:gdLst/>
            <a:ahLst/>
            <a:cxnLst/>
            <a:rect l="l" t="t" r="r" b="b"/>
            <a:pathLst>
              <a:path w="240" h="238" extrusionOk="0">
                <a:moveTo>
                  <a:pt x="0" y="238"/>
                </a:moveTo>
                <a:lnTo>
                  <a:pt x="81" y="86"/>
                </a:lnTo>
                <a:lnTo>
                  <a:pt x="240" y="0"/>
                </a:lnTo>
                <a:lnTo>
                  <a:pt x="0" y="238"/>
                </a:lnTo>
                <a:close/>
              </a:path>
            </a:pathLst>
          </a:custGeom>
          <a:solidFill>
            <a:srgbClr val="E9001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52"/>
          <p:cNvGrpSpPr/>
          <p:nvPr/>
        </p:nvGrpSpPr>
        <p:grpSpPr>
          <a:xfrm>
            <a:off x="5565261" y="2189335"/>
            <a:ext cx="811923" cy="712996"/>
            <a:chOff x="7399338" y="4675188"/>
            <a:chExt cx="581024" cy="490537"/>
          </a:xfrm>
        </p:grpSpPr>
        <p:sp>
          <p:nvSpPr>
            <p:cNvPr id="431" name="Google Shape;431;p52"/>
            <p:cNvSpPr/>
            <p:nvPr/>
          </p:nvSpPr>
          <p:spPr>
            <a:xfrm>
              <a:off x="7556500" y="4922838"/>
              <a:ext cx="231775" cy="198437"/>
            </a:xfrm>
            <a:custGeom>
              <a:avLst/>
              <a:gdLst/>
              <a:ahLst/>
              <a:cxnLst/>
              <a:rect l="l" t="t" r="r" b="b"/>
              <a:pathLst>
                <a:path w="62" h="53" extrusionOk="0">
                  <a:moveTo>
                    <a:pt x="59" y="41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2" y="7"/>
                    <a:pt x="54" y="0"/>
                    <a:pt x="4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"/>
                    <a:pt x="37" y="5"/>
                    <a:pt x="35" y="6"/>
                  </a:cubicBezTo>
                  <a:cubicBezTo>
                    <a:pt x="35" y="6"/>
                    <a:pt x="38" y="24"/>
                    <a:pt x="37" y="30"/>
                  </a:cubicBezTo>
                  <a:cubicBezTo>
                    <a:pt x="36" y="32"/>
                    <a:pt x="34" y="39"/>
                    <a:pt x="31" y="38"/>
                  </a:cubicBezTo>
                  <a:cubicBezTo>
                    <a:pt x="28" y="38"/>
                    <a:pt x="26" y="32"/>
                    <a:pt x="25" y="30"/>
                  </a:cubicBezTo>
                  <a:cubicBezTo>
                    <a:pt x="24" y="24"/>
                    <a:pt x="29" y="6"/>
                    <a:pt x="29" y="6"/>
                  </a:cubicBezTo>
                  <a:cubicBezTo>
                    <a:pt x="28" y="6"/>
                    <a:pt x="27" y="5"/>
                    <a:pt x="2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1" y="14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10" y="48"/>
                    <a:pt x="21" y="53"/>
                    <a:pt x="31" y="53"/>
                  </a:cubicBezTo>
                  <a:cubicBezTo>
                    <a:pt x="42" y="53"/>
                    <a:pt x="53" y="47"/>
                    <a:pt x="59" y="41"/>
                  </a:cubicBez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7612063" y="4783138"/>
              <a:ext cx="120650" cy="120650"/>
            </a:xfrm>
            <a:prstGeom prst="ellipse">
              <a:avLst/>
            </a:prstGeom>
            <a:solidFill>
              <a:srgbClr val="E9001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7399338" y="4675188"/>
              <a:ext cx="581024" cy="490537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154" y="60"/>
                  </a:moveTo>
                  <a:cubicBezTo>
                    <a:pt x="133" y="39"/>
                    <a:pt x="133" y="39"/>
                    <a:pt x="133" y="39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29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8" y="36"/>
                    <a:pt x="128" y="36"/>
                    <a:pt x="127" y="37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4" y="61"/>
                    <a:pt x="103" y="62"/>
                    <a:pt x="104" y="63"/>
                  </a:cubicBezTo>
                  <a:cubicBezTo>
                    <a:pt x="104" y="63"/>
                    <a:pt x="105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9" y="64"/>
                    <a:pt x="120" y="64"/>
                    <a:pt x="120" y="65"/>
                  </a:cubicBezTo>
                  <a:cubicBezTo>
                    <a:pt x="120" y="65"/>
                    <a:pt x="121" y="66"/>
                    <a:pt x="121" y="66"/>
                  </a:cubicBezTo>
                  <a:cubicBezTo>
                    <a:pt x="120" y="70"/>
                    <a:pt x="120" y="70"/>
                    <a:pt x="120" y="70"/>
                  </a:cubicBezTo>
                  <a:cubicBezTo>
                    <a:pt x="119" y="81"/>
                    <a:pt x="114" y="91"/>
                    <a:pt x="106" y="99"/>
                  </a:cubicBezTo>
                  <a:cubicBezTo>
                    <a:pt x="97" y="109"/>
                    <a:pt x="85" y="114"/>
                    <a:pt x="72" y="114"/>
                  </a:cubicBezTo>
                  <a:cubicBezTo>
                    <a:pt x="59" y="114"/>
                    <a:pt x="48" y="109"/>
                    <a:pt x="39" y="100"/>
                  </a:cubicBezTo>
                  <a:cubicBezTo>
                    <a:pt x="29" y="91"/>
                    <a:pt x="24" y="79"/>
                    <a:pt x="24" y="66"/>
                  </a:cubicBezTo>
                  <a:cubicBezTo>
                    <a:pt x="24" y="53"/>
                    <a:pt x="29" y="41"/>
                    <a:pt x="38" y="32"/>
                  </a:cubicBezTo>
                  <a:cubicBezTo>
                    <a:pt x="48" y="22"/>
                    <a:pt x="61" y="17"/>
                    <a:pt x="74" y="17"/>
                  </a:cubicBezTo>
                  <a:cubicBezTo>
                    <a:pt x="80" y="17"/>
                    <a:pt x="85" y="18"/>
                    <a:pt x="90" y="20"/>
                  </a:cubicBezTo>
                  <a:cubicBezTo>
                    <a:pt x="91" y="20"/>
                    <a:pt x="92" y="20"/>
                    <a:pt x="93" y="20"/>
                  </a:cubicBezTo>
                  <a:cubicBezTo>
                    <a:pt x="95" y="20"/>
                    <a:pt x="97" y="19"/>
                    <a:pt x="99" y="18"/>
                  </a:cubicBezTo>
                  <a:cubicBezTo>
                    <a:pt x="100" y="17"/>
                    <a:pt x="100" y="16"/>
                    <a:pt x="101" y="14"/>
                  </a:cubicBezTo>
                  <a:cubicBezTo>
                    <a:pt x="103" y="10"/>
                    <a:pt x="100" y="5"/>
                    <a:pt x="96" y="3"/>
                  </a:cubicBezTo>
                  <a:cubicBezTo>
                    <a:pt x="89" y="1"/>
                    <a:pt x="82" y="0"/>
                    <a:pt x="74" y="0"/>
                  </a:cubicBezTo>
                  <a:cubicBezTo>
                    <a:pt x="56" y="0"/>
                    <a:pt x="39" y="7"/>
                    <a:pt x="26" y="20"/>
                  </a:cubicBezTo>
                  <a:cubicBezTo>
                    <a:pt x="0" y="45"/>
                    <a:pt x="1" y="87"/>
                    <a:pt x="26" y="112"/>
                  </a:cubicBezTo>
                  <a:cubicBezTo>
                    <a:pt x="39" y="125"/>
                    <a:pt x="55" y="131"/>
                    <a:pt x="72" y="131"/>
                  </a:cubicBezTo>
                  <a:cubicBezTo>
                    <a:pt x="72" y="131"/>
                    <a:pt x="72" y="131"/>
                    <a:pt x="73" y="131"/>
                  </a:cubicBezTo>
                  <a:cubicBezTo>
                    <a:pt x="90" y="131"/>
                    <a:pt x="106" y="124"/>
                    <a:pt x="119" y="111"/>
                  </a:cubicBezTo>
                  <a:cubicBezTo>
                    <a:pt x="123" y="107"/>
                    <a:pt x="127" y="102"/>
                    <a:pt x="130" y="97"/>
                  </a:cubicBezTo>
                  <a:cubicBezTo>
                    <a:pt x="133" y="92"/>
                    <a:pt x="135" y="87"/>
                    <a:pt x="136" y="81"/>
                  </a:cubicBezTo>
                  <a:cubicBezTo>
                    <a:pt x="137" y="77"/>
                    <a:pt x="138" y="73"/>
                    <a:pt x="138" y="69"/>
                  </a:cubicBezTo>
                  <a:cubicBezTo>
                    <a:pt x="138" y="66"/>
                    <a:pt x="138" y="66"/>
                    <a:pt x="138" y="66"/>
                  </a:cubicBezTo>
                  <a:cubicBezTo>
                    <a:pt x="138" y="64"/>
                    <a:pt x="139" y="64"/>
                    <a:pt x="140" y="64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3" y="64"/>
                    <a:pt x="154" y="63"/>
                    <a:pt x="154" y="62"/>
                  </a:cubicBezTo>
                  <a:cubicBezTo>
                    <a:pt x="155" y="61"/>
                    <a:pt x="155" y="60"/>
                    <a:pt x="154" y="60"/>
                  </a:cubicBez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434" name="Google Shape;434;p52"/>
          <p:cNvGrpSpPr/>
          <p:nvPr/>
        </p:nvGrpSpPr>
        <p:grpSpPr>
          <a:xfrm>
            <a:off x="6707873" y="3390315"/>
            <a:ext cx="557760" cy="588311"/>
            <a:chOff x="8804275" y="3135313"/>
            <a:chExt cx="449263" cy="476250"/>
          </a:xfrm>
        </p:grpSpPr>
        <p:sp>
          <p:nvSpPr>
            <p:cNvPr id="435" name="Google Shape;435;p52"/>
            <p:cNvSpPr/>
            <p:nvPr/>
          </p:nvSpPr>
          <p:spPr>
            <a:xfrm>
              <a:off x="9040813" y="3322638"/>
              <a:ext cx="212725" cy="288925"/>
            </a:xfrm>
            <a:custGeom>
              <a:avLst/>
              <a:gdLst/>
              <a:ahLst/>
              <a:cxnLst/>
              <a:rect l="l" t="t" r="r" b="b"/>
              <a:pathLst>
                <a:path w="57" h="77" extrusionOk="0">
                  <a:moveTo>
                    <a:pt x="4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1"/>
                    <a:pt x="6" y="77"/>
                    <a:pt x="14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51" y="77"/>
                    <a:pt x="57" y="71"/>
                    <a:pt x="57" y="6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6"/>
                    <a:pt x="51" y="0"/>
                    <a:pt x="43" y="0"/>
                  </a:cubicBezTo>
                  <a:close/>
                  <a:moveTo>
                    <a:pt x="28" y="72"/>
                  </a:moveTo>
                  <a:cubicBezTo>
                    <a:pt x="27" y="72"/>
                    <a:pt x="25" y="70"/>
                    <a:pt x="25" y="69"/>
                  </a:cubicBezTo>
                  <a:cubicBezTo>
                    <a:pt x="25" y="67"/>
                    <a:pt x="27" y="66"/>
                    <a:pt x="28" y="66"/>
                  </a:cubicBezTo>
                  <a:cubicBezTo>
                    <a:pt x="30" y="66"/>
                    <a:pt x="31" y="67"/>
                    <a:pt x="31" y="69"/>
                  </a:cubicBezTo>
                  <a:cubicBezTo>
                    <a:pt x="31" y="70"/>
                    <a:pt x="30" y="72"/>
                    <a:pt x="28" y="72"/>
                  </a:cubicBezTo>
                  <a:close/>
                  <a:moveTo>
                    <a:pt x="46" y="61"/>
                  </a:moveTo>
                  <a:cubicBezTo>
                    <a:pt x="11" y="61"/>
                    <a:pt x="11" y="61"/>
                    <a:pt x="11" y="6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46" y="10"/>
                    <a:pt x="46" y="10"/>
                    <a:pt x="46" y="10"/>
                  </a:cubicBezTo>
                  <a:lnTo>
                    <a:pt x="46" y="61"/>
                  </a:ln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8804275" y="3135313"/>
              <a:ext cx="412750" cy="461963"/>
            </a:xfrm>
            <a:custGeom>
              <a:avLst/>
              <a:gdLst/>
              <a:ahLst/>
              <a:cxnLst/>
              <a:rect l="l" t="t" r="r" b="b"/>
              <a:pathLst>
                <a:path w="110" h="123" extrusionOk="0">
                  <a:moveTo>
                    <a:pt x="56" y="85"/>
                  </a:moveTo>
                  <a:cubicBezTo>
                    <a:pt x="45" y="82"/>
                    <a:pt x="37" y="73"/>
                    <a:pt x="37" y="61"/>
                  </a:cubicBezTo>
                  <a:cubicBezTo>
                    <a:pt x="37" y="48"/>
                    <a:pt x="48" y="37"/>
                    <a:pt x="61" y="37"/>
                  </a:cubicBezTo>
                  <a:cubicBezTo>
                    <a:pt x="67" y="37"/>
                    <a:pt x="72" y="39"/>
                    <a:pt x="76" y="42"/>
                  </a:cubicBezTo>
                  <a:cubicBezTo>
                    <a:pt x="76" y="42"/>
                    <a:pt x="77" y="42"/>
                    <a:pt x="77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100" y="40"/>
                    <a:pt x="100" y="40"/>
                  </a:cubicBezTo>
                  <a:cubicBezTo>
                    <a:pt x="101" y="39"/>
                    <a:pt x="101" y="38"/>
                    <a:pt x="102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6" y="33"/>
                    <a:pt x="106" y="33"/>
                    <a:pt x="106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10" y="28"/>
                    <a:pt x="110" y="24"/>
                    <a:pt x="107" y="20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99" y="13"/>
                    <a:pt x="95" y="13"/>
                    <a:pt x="91" y="15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3"/>
                    <a:pt x="80" y="23"/>
                    <a:pt x="77" y="22"/>
                  </a:cubicBezTo>
                  <a:cubicBezTo>
                    <a:pt x="77" y="22"/>
                    <a:pt x="76" y="21"/>
                    <a:pt x="75" y="21"/>
                  </a:cubicBezTo>
                  <a:cubicBezTo>
                    <a:pt x="74" y="19"/>
                    <a:pt x="73" y="18"/>
                    <a:pt x="73" y="16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4"/>
                    <a:pt x="69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4" y="0"/>
                    <a:pt x="50" y="4"/>
                    <a:pt x="50" y="8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8"/>
                    <a:pt x="49" y="18"/>
                    <a:pt x="49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8" y="20"/>
                    <a:pt x="47" y="21"/>
                  </a:cubicBezTo>
                  <a:cubicBezTo>
                    <a:pt x="46" y="22"/>
                    <a:pt x="44" y="23"/>
                    <a:pt x="42" y="23"/>
                  </a:cubicBezTo>
                  <a:cubicBezTo>
                    <a:pt x="40" y="23"/>
                    <a:pt x="39" y="22"/>
                    <a:pt x="37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8" y="13"/>
                    <a:pt x="24" y="13"/>
                    <a:pt x="20" y="1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3" y="24"/>
                    <a:pt x="13" y="28"/>
                    <a:pt x="15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40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23" y="40"/>
                    <a:pt x="23" y="40"/>
                  </a:cubicBezTo>
                  <a:cubicBezTo>
                    <a:pt x="23" y="40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4"/>
                    <a:pt x="22" y="46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9"/>
                    <a:pt x="18" y="50"/>
                    <a:pt x="16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4" y="50"/>
                    <a:pt x="0" y="54"/>
                    <a:pt x="0" y="5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9"/>
                    <a:pt x="4" y="72"/>
                    <a:pt x="8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3"/>
                    <a:pt x="16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21" y="74"/>
                    <a:pt x="23" y="77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2"/>
                    <a:pt x="22" y="84"/>
                    <a:pt x="21" y="85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3" y="94"/>
                    <a:pt x="13" y="99"/>
                    <a:pt x="15" y="102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4" y="110"/>
                    <a:pt x="28" y="110"/>
                    <a:pt x="32" y="107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1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39" y="100"/>
                    <a:pt x="40" y="100"/>
                    <a:pt x="40" y="100"/>
                  </a:cubicBezTo>
                  <a:cubicBezTo>
                    <a:pt x="40" y="100"/>
                    <a:pt x="40" y="100"/>
                    <a:pt x="40" y="100"/>
                  </a:cubicBezTo>
                  <a:cubicBezTo>
                    <a:pt x="40" y="100"/>
                    <a:pt x="40" y="100"/>
                    <a:pt x="40" y="100"/>
                  </a:cubicBezTo>
                  <a:cubicBezTo>
                    <a:pt x="40" y="100"/>
                    <a:pt x="40" y="100"/>
                    <a:pt x="41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00"/>
                    <a:pt x="42" y="100"/>
                    <a:pt x="42" y="100"/>
                  </a:cubicBezTo>
                  <a:cubicBezTo>
                    <a:pt x="44" y="100"/>
                    <a:pt x="46" y="101"/>
                    <a:pt x="48" y="102"/>
                  </a:cubicBezTo>
                  <a:cubicBezTo>
                    <a:pt x="49" y="103"/>
                    <a:pt x="50" y="105"/>
                    <a:pt x="50" y="107"/>
                  </a:cubicBezTo>
                  <a:cubicBezTo>
                    <a:pt x="50" y="109"/>
                    <a:pt x="50" y="109"/>
                    <a:pt x="50" y="109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50" y="119"/>
                    <a:pt x="54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0"/>
                    <a:pt x="56" y="117"/>
                    <a:pt x="56" y="113"/>
                  </a:cubicBezTo>
                  <a:lnTo>
                    <a:pt x="56" y="85"/>
                  </a:ln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437" name="Google Shape;437;p52"/>
          <p:cNvGrpSpPr/>
          <p:nvPr/>
        </p:nvGrpSpPr>
        <p:grpSpPr>
          <a:xfrm>
            <a:off x="5557013" y="4571702"/>
            <a:ext cx="490626" cy="513239"/>
            <a:chOff x="8385175" y="3870325"/>
            <a:chExt cx="473075" cy="473075"/>
          </a:xfrm>
        </p:grpSpPr>
        <p:sp>
          <p:nvSpPr>
            <p:cNvPr id="438" name="Google Shape;438;p52"/>
            <p:cNvSpPr/>
            <p:nvPr/>
          </p:nvSpPr>
          <p:spPr>
            <a:xfrm>
              <a:off x="8561388" y="3870325"/>
              <a:ext cx="288925" cy="241300"/>
            </a:xfrm>
            <a:custGeom>
              <a:avLst/>
              <a:gdLst/>
              <a:ahLst/>
              <a:cxnLst/>
              <a:rect l="l" t="t" r="r" b="b"/>
              <a:pathLst>
                <a:path w="77" h="64" extrusionOk="0">
                  <a:moveTo>
                    <a:pt x="1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2" y="0"/>
                    <a:pt x="77" y="5"/>
                    <a:pt x="77" y="11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46"/>
                    <a:pt x="72" y="51"/>
                    <a:pt x="65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2"/>
                    <a:pt x="54" y="63"/>
                    <a:pt x="52" y="64"/>
                  </a:cubicBezTo>
                  <a:cubicBezTo>
                    <a:pt x="52" y="64"/>
                    <a:pt x="51" y="64"/>
                    <a:pt x="51" y="64"/>
                  </a:cubicBezTo>
                  <a:cubicBezTo>
                    <a:pt x="49" y="64"/>
                    <a:pt x="48" y="64"/>
                    <a:pt x="47" y="63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5" y="51"/>
                    <a:pt x="0" y="46"/>
                    <a:pt x="0" y="3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8385175" y="4010025"/>
              <a:ext cx="473075" cy="333375"/>
            </a:xfrm>
            <a:custGeom>
              <a:avLst/>
              <a:gdLst/>
              <a:ahLst/>
              <a:cxnLst/>
              <a:rect l="l" t="t" r="r" b="b"/>
              <a:pathLst>
                <a:path w="126" h="89" extrusionOk="0">
                  <a:moveTo>
                    <a:pt x="107" y="25"/>
                  </a:moveTo>
                  <a:cubicBezTo>
                    <a:pt x="107" y="35"/>
                    <a:pt x="107" y="35"/>
                    <a:pt x="107" y="35"/>
                  </a:cubicBezTo>
                  <a:cubicBezTo>
                    <a:pt x="107" y="37"/>
                    <a:pt x="106" y="39"/>
                    <a:pt x="104" y="40"/>
                  </a:cubicBezTo>
                  <a:cubicBezTo>
                    <a:pt x="103" y="40"/>
                    <a:pt x="102" y="41"/>
                    <a:pt x="102" y="41"/>
                  </a:cubicBezTo>
                  <a:cubicBezTo>
                    <a:pt x="100" y="41"/>
                    <a:pt x="99" y="40"/>
                    <a:pt x="97" y="39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39" y="25"/>
                    <a:pt x="33" y="18"/>
                    <a:pt x="33" y="1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4"/>
                    <a:pt x="7" y="71"/>
                    <a:pt x="16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5"/>
                    <a:pt x="30" y="87"/>
                    <a:pt x="32" y="88"/>
                  </a:cubicBezTo>
                  <a:cubicBezTo>
                    <a:pt x="33" y="89"/>
                    <a:pt x="34" y="89"/>
                    <a:pt x="35" y="89"/>
                  </a:cubicBezTo>
                  <a:cubicBezTo>
                    <a:pt x="36" y="89"/>
                    <a:pt x="38" y="88"/>
                    <a:pt x="39" y="87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110" y="71"/>
                    <a:pt x="110" y="71"/>
                    <a:pt x="110" y="71"/>
                  </a:cubicBezTo>
                  <a:cubicBezTo>
                    <a:pt x="119" y="71"/>
                    <a:pt x="126" y="64"/>
                    <a:pt x="126" y="55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4" y="24"/>
                    <a:pt x="121" y="25"/>
                    <a:pt x="119" y="25"/>
                  </a:cubicBezTo>
                  <a:lnTo>
                    <a:pt x="107" y="25"/>
                  </a:ln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440" name="Google Shape;440;p52"/>
          <p:cNvGrpSpPr/>
          <p:nvPr/>
        </p:nvGrpSpPr>
        <p:grpSpPr>
          <a:xfrm>
            <a:off x="4422225" y="3278249"/>
            <a:ext cx="515406" cy="587475"/>
            <a:chOff x="8356600" y="3611563"/>
            <a:chExt cx="374650" cy="427037"/>
          </a:xfrm>
        </p:grpSpPr>
        <p:sp>
          <p:nvSpPr>
            <p:cNvPr id="441" name="Google Shape;441;p52"/>
            <p:cNvSpPr/>
            <p:nvPr/>
          </p:nvSpPr>
          <p:spPr>
            <a:xfrm>
              <a:off x="8356600" y="3773488"/>
              <a:ext cx="374650" cy="265112"/>
            </a:xfrm>
            <a:custGeom>
              <a:avLst/>
              <a:gdLst/>
              <a:ahLst/>
              <a:cxnLst/>
              <a:rect l="l" t="t" r="r" b="b"/>
              <a:pathLst>
                <a:path w="100" h="71" extrusionOk="0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3"/>
                    <a:pt x="8" y="71"/>
                    <a:pt x="19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91" y="71"/>
                    <a:pt x="100" y="63"/>
                    <a:pt x="100" y="52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18" y="0"/>
                  </a:lnTo>
                  <a:close/>
                  <a:moveTo>
                    <a:pt x="60" y="50"/>
                  </a:moveTo>
                  <a:cubicBezTo>
                    <a:pt x="60" y="54"/>
                    <a:pt x="57" y="57"/>
                    <a:pt x="53" y="57"/>
                  </a:cubicBezTo>
                  <a:cubicBezTo>
                    <a:pt x="49" y="57"/>
                    <a:pt x="46" y="54"/>
                    <a:pt x="46" y="5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3" y="39"/>
                    <a:pt x="39" y="38"/>
                    <a:pt x="37" y="35"/>
                  </a:cubicBezTo>
                  <a:cubicBezTo>
                    <a:pt x="35" y="32"/>
                    <a:pt x="35" y="29"/>
                    <a:pt x="38" y="2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52" y="12"/>
                    <a:pt x="59" y="15"/>
                    <a:pt x="60" y="20"/>
                  </a:cubicBezTo>
                  <a:cubicBezTo>
                    <a:pt x="60" y="20"/>
                    <a:pt x="60" y="21"/>
                    <a:pt x="60" y="20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50"/>
                  </a:ln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8356600" y="3611563"/>
              <a:ext cx="374650" cy="134937"/>
            </a:xfrm>
            <a:custGeom>
              <a:avLst/>
              <a:gdLst/>
              <a:ahLst/>
              <a:cxnLst/>
              <a:rect l="l" t="t" r="r" b="b"/>
              <a:pathLst>
                <a:path w="100" h="36" extrusionOk="0">
                  <a:moveTo>
                    <a:pt x="81" y="14"/>
                  </a:moveTo>
                  <a:cubicBezTo>
                    <a:pt x="78" y="14"/>
                    <a:pt x="78" y="14"/>
                    <a:pt x="78" y="1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3"/>
                    <a:pt x="75" y="0"/>
                    <a:pt x="71" y="0"/>
                  </a:cubicBezTo>
                  <a:cubicBezTo>
                    <a:pt x="67" y="0"/>
                    <a:pt x="64" y="3"/>
                    <a:pt x="64" y="7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3"/>
                    <a:pt x="33" y="0"/>
                    <a:pt x="29" y="0"/>
                  </a:cubicBezTo>
                  <a:cubicBezTo>
                    <a:pt x="25" y="0"/>
                    <a:pt x="21" y="3"/>
                    <a:pt x="21" y="7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8" y="14"/>
                    <a:pt x="0" y="23"/>
                    <a:pt x="0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23"/>
                    <a:pt x="91" y="14"/>
                    <a:pt x="81" y="14"/>
                  </a:cubicBez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443" name="Google Shape;443;p52"/>
          <p:cNvGrpSpPr/>
          <p:nvPr/>
        </p:nvGrpSpPr>
        <p:grpSpPr>
          <a:xfrm>
            <a:off x="577929" y="1257190"/>
            <a:ext cx="2968242" cy="926568"/>
            <a:chOff x="730331" y="1485790"/>
            <a:chExt cx="2968242" cy="926568"/>
          </a:xfrm>
        </p:grpSpPr>
        <p:sp>
          <p:nvSpPr>
            <p:cNvPr id="444" name="Google Shape;444;p52"/>
            <p:cNvSpPr txBox="1"/>
            <p:nvPr/>
          </p:nvSpPr>
          <p:spPr>
            <a:xfrm>
              <a:off x="1534557" y="1485790"/>
              <a:ext cx="1602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N</a:t>
              </a:r>
              <a:endParaRPr sz="2200"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1526873" y="1827658"/>
              <a:ext cx="21717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List of nodes</a:t>
              </a:r>
              <a:endParaRPr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 rot="2743138">
              <a:off x="842342" y="1674067"/>
              <a:ext cx="540979" cy="540979"/>
            </a:xfrm>
            <a:prstGeom prst="rect">
              <a:avLst/>
            </a:prstGeom>
            <a:solidFill>
              <a:srgbClr val="1C000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2"/>
            <p:cNvSpPr txBox="1"/>
            <p:nvPr/>
          </p:nvSpPr>
          <p:spPr>
            <a:xfrm>
              <a:off x="829271" y="1725824"/>
              <a:ext cx="567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133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1.</a:t>
              </a:r>
              <a:endParaRPr/>
            </a:p>
          </p:txBody>
        </p:sp>
      </p:grpSp>
      <p:grpSp>
        <p:nvGrpSpPr>
          <p:cNvPr id="448" name="Google Shape;448;p52"/>
          <p:cNvGrpSpPr/>
          <p:nvPr/>
        </p:nvGrpSpPr>
        <p:grpSpPr>
          <a:xfrm>
            <a:off x="577929" y="2640617"/>
            <a:ext cx="2968243" cy="926568"/>
            <a:chOff x="730329" y="2628790"/>
            <a:chExt cx="2968243" cy="926568"/>
          </a:xfrm>
        </p:grpSpPr>
        <p:sp>
          <p:nvSpPr>
            <p:cNvPr id="449" name="Google Shape;449;p52"/>
            <p:cNvSpPr txBox="1"/>
            <p:nvPr/>
          </p:nvSpPr>
          <p:spPr>
            <a:xfrm>
              <a:off x="1534555" y="2628790"/>
              <a:ext cx="1602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</a:t>
              </a:r>
              <a:r>
                <a:rPr lang="zh-CN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ij</a:t>
              </a:r>
              <a:endParaRPr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1526872" y="2970658"/>
              <a:ext cx="21717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Distance between node </a:t>
              </a:r>
              <a:r>
                <a:rPr lang="zh-CN" sz="16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</a:t>
              </a: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and hub </a:t>
              </a:r>
              <a:r>
                <a:rPr lang="zh-CN" sz="16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j</a:t>
              </a:r>
              <a:endParaRPr sz="16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51" name="Google Shape;451;p52"/>
            <p:cNvSpPr/>
            <p:nvPr/>
          </p:nvSpPr>
          <p:spPr>
            <a:xfrm rot="2743138">
              <a:off x="842340" y="2817067"/>
              <a:ext cx="540979" cy="540979"/>
            </a:xfrm>
            <a:prstGeom prst="rect">
              <a:avLst/>
            </a:prstGeom>
            <a:solidFill>
              <a:srgbClr val="E9001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2"/>
            <p:cNvSpPr txBox="1"/>
            <p:nvPr/>
          </p:nvSpPr>
          <p:spPr>
            <a:xfrm>
              <a:off x="868635" y="2875011"/>
              <a:ext cx="567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133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2.</a:t>
              </a:r>
              <a:endParaRPr/>
            </a:p>
          </p:txBody>
        </p:sp>
      </p:grpSp>
      <p:grpSp>
        <p:nvGrpSpPr>
          <p:cNvPr id="453" name="Google Shape;453;p52"/>
          <p:cNvGrpSpPr/>
          <p:nvPr/>
        </p:nvGrpSpPr>
        <p:grpSpPr>
          <a:xfrm>
            <a:off x="577929" y="5407472"/>
            <a:ext cx="2968242" cy="926569"/>
            <a:chOff x="742411" y="5102672"/>
            <a:chExt cx="2968242" cy="926569"/>
          </a:xfrm>
        </p:grpSpPr>
        <p:sp>
          <p:nvSpPr>
            <p:cNvPr id="454" name="Google Shape;454;p52"/>
            <p:cNvSpPr txBox="1"/>
            <p:nvPr/>
          </p:nvSpPr>
          <p:spPr>
            <a:xfrm>
              <a:off x="1546637" y="5102672"/>
              <a:ext cx="1602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d</a:t>
              </a:r>
              <a:r>
                <a:rPr lang="zh-CN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i</a:t>
              </a:r>
              <a:endParaRPr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1538953" y="5444541"/>
              <a:ext cx="21717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Customer demand of node </a:t>
              </a:r>
              <a:r>
                <a:rPr lang="zh-CN" sz="16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</a:t>
              </a:r>
              <a:endParaRPr sz="16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 rot="2743138">
              <a:off x="854421" y="5290950"/>
              <a:ext cx="540979" cy="540979"/>
            </a:xfrm>
            <a:prstGeom prst="rect">
              <a:avLst/>
            </a:prstGeom>
            <a:solidFill>
              <a:srgbClr val="E9001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2"/>
            <p:cNvSpPr txBox="1"/>
            <p:nvPr/>
          </p:nvSpPr>
          <p:spPr>
            <a:xfrm>
              <a:off x="841351" y="5332592"/>
              <a:ext cx="567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133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4.</a:t>
              </a:r>
              <a:endParaRPr/>
            </a:p>
          </p:txBody>
        </p:sp>
      </p:grpSp>
      <p:grpSp>
        <p:nvGrpSpPr>
          <p:cNvPr id="458" name="Google Shape;458;p52"/>
          <p:cNvGrpSpPr/>
          <p:nvPr/>
        </p:nvGrpSpPr>
        <p:grpSpPr>
          <a:xfrm>
            <a:off x="577955" y="4024025"/>
            <a:ext cx="3311372" cy="926569"/>
            <a:chOff x="742409" y="3883472"/>
            <a:chExt cx="2968243" cy="926569"/>
          </a:xfrm>
        </p:grpSpPr>
        <p:sp>
          <p:nvSpPr>
            <p:cNvPr id="459" name="Google Shape;459;p52"/>
            <p:cNvSpPr txBox="1"/>
            <p:nvPr/>
          </p:nvSpPr>
          <p:spPr>
            <a:xfrm>
              <a:off x="1546635" y="3883472"/>
              <a:ext cx="1602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g</a:t>
              </a:r>
              <a:r>
                <a:rPr lang="zh-CN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j</a:t>
              </a:r>
              <a:endParaRPr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60" name="Google Shape;460;p52"/>
            <p:cNvSpPr/>
            <p:nvPr/>
          </p:nvSpPr>
          <p:spPr>
            <a:xfrm>
              <a:off x="1538952" y="4225341"/>
              <a:ext cx="21717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Distance between hub </a:t>
              </a:r>
              <a:r>
                <a:rPr lang="zh-CN" sz="16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j</a:t>
              </a: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and gateway hub SFA</a:t>
              </a:r>
              <a:endParaRPr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 rot="2743138">
              <a:off x="854420" y="4071750"/>
              <a:ext cx="540979" cy="540979"/>
            </a:xfrm>
            <a:prstGeom prst="rect">
              <a:avLst/>
            </a:prstGeom>
            <a:solidFill>
              <a:srgbClr val="1C000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2"/>
            <p:cNvSpPr txBox="1"/>
            <p:nvPr/>
          </p:nvSpPr>
          <p:spPr>
            <a:xfrm>
              <a:off x="841351" y="4145011"/>
              <a:ext cx="567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133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3.</a:t>
              </a:r>
              <a:endParaRPr/>
            </a:p>
          </p:txBody>
        </p:sp>
      </p:grpSp>
      <p:sp>
        <p:nvSpPr>
          <p:cNvPr id="463" name="Google Shape;463;p52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704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C0002"/>
              </a:buClr>
              <a:buSzPts val="2000"/>
              <a:buFont typeface="Impact"/>
              <a:buNone/>
            </a:pPr>
            <a:r>
              <a:rPr lang="zh-CN"/>
              <a:t>Input Data &amp; Decision Variables</a:t>
            </a:r>
            <a:endParaRPr/>
          </a:p>
        </p:txBody>
      </p:sp>
      <p:grpSp>
        <p:nvGrpSpPr>
          <p:cNvPr id="464" name="Google Shape;464;p52"/>
          <p:cNvGrpSpPr/>
          <p:nvPr/>
        </p:nvGrpSpPr>
        <p:grpSpPr>
          <a:xfrm>
            <a:off x="8612554" y="1257190"/>
            <a:ext cx="3540947" cy="926560"/>
            <a:chOff x="730331" y="1485790"/>
            <a:chExt cx="3540947" cy="926560"/>
          </a:xfrm>
        </p:grpSpPr>
        <p:sp>
          <p:nvSpPr>
            <p:cNvPr id="465" name="Google Shape;465;p52"/>
            <p:cNvSpPr txBox="1"/>
            <p:nvPr/>
          </p:nvSpPr>
          <p:spPr>
            <a:xfrm>
              <a:off x="1534557" y="1485790"/>
              <a:ext cx="1602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X</a:t>
              </a:r>
              <a:r>
                <a:rPr lang="zh-CN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ij</a:t>
              </a:r>
              <a:endParaRPr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1526878" y="1827650"/>
              <a:ext cx="27444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X</a:t>
              </a:r>
              <a:r>
                <a:rPr lang="zh-CN" sz="8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ij</a:t>
              </a: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1 </a:t>
              </a:r>
              <a:endParaRPr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5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{if node </a:t>
              </a:r>
              <a:r>
                <a:rPr lang="zh-CN" sz="15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</a:t>
              </a:r>
              <a:r>
                <a:rPr lang="zh-CN" sz="15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is assigned to node </a:t>
              </a:r>
              <a:r>
                <a:rPr lang="zh-CN" sz="15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j</a:t>
              </a:r>
              <a:r>
                <a:rPr lang="zh-CN" sz="15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}</a:t>
              </a:r>
              <a:endParaRPr sz="1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 rot="2743138">
              <a:off x="842342" y="1674067"/>
              <a:ext cx="540979" cy="540979"/>
            </a:xfrm>
            <a:prstGeom prst="rect">
              <a:avLst/>
            </a:prstGeom>
            <a:solidFill>
              <a:srgbClr val="1C000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2"/>
            <p:cNvSpPr txBox="1"/>
            <p:nvPr/>
          </p:nvSpPr>
          <p:spPr>
            <a:xfrm>
              <a:off x="829271" y="1725824"/>
              <a:ext cx="567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133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A.</a:t>
              </a:r>
              <a:endParaRPr/>
            </a:p>
          </p:txBody>
        </p:sp>
      </p:grpSp>
      <p:grpSp>
        <p:nvGrpSpPr>
          <p:cNvPr id="469" name="Google Shape;469;p52"/>
          <p:cNvGrpSpPr/>
          <p:nvPr/>
        </p:nvGrpSpPr>
        <p:grpSpPr>
          <a:xfrm>
            <a:off x="8612554" y="2640617"/>
            <a:ext cx="3540947" cy="926558"/>
            <a:chOff x="730329" y="2628790"/>
            <a:chExt cx="3540947" cy="926558"/>
          </a:xfrm>
        </p:grpSpPr>
        <p:sp>
          <p:nvSpPr>
            <p:cNvPr id="470" name="Google Shape;470;p52"/>
            <p:cNvSpPr txBox="1"/>
            <p:nvPr/>
          </p:nvSpPr>
          <p:spPr>
            <a:xfrm>
              <a:off x="1534555" y="2628790"/>
              <a:ext cx="1602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y</a:t>
              </a:r>
              <a:r>
                <a:rPr lang="zh-CN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j</a:t>
              </a:r>
              <a:endParaRPr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1526876" y="2970648"/>
              <a:ext cx="27444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 sz="16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y</a:t>
              </a:r>
              <a:r>
                <a:rPr lang="zh-CN" sz="8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j</a:t>
              </a: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 1 </a:t>
              </a:r>
              <a:endParaRPr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zh-CN" sz="15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{if node </a:t>
              </a:r>
              <a:r>
                <a:rPr lang="zh-CN" sz="15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j</a:t>
              </a:r>
              <a:r>
                <a:rPr lang="zh-CN" sz="15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is a local hub}</a:t>
              </a:r>
              <a:endParaRPr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72" name="Google Shape;472;p52"/>
            <p:cNvSpPr/>
            <p:nvPr/>
          </p:nvSpPr>
          <p:spPr>
            <a:xfrm rot="2743138">
              <a:off x="842340" y="2817067"/>
              <a:ext cx="540979" cy="540979"/>
            </a:xfrm>
            <a:prstGeom prst="rect">
              <a:avLst/>
            </a:prstGeom>
            <a:solidFill>
              <a:srgbClr val="E9001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2"/>
            <p:cNvSpPr txBox="1"/>
            <p:nvPr/>
          </p:nvSpPr>
          <p:spPr>
            <a:xfrm>
              <a:off x="868635" y="2875011"/>
              <a:ext cx="567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133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B.</a:t>
              </a:r>
              <a:endParaRPr/>
            </a:p>
          </p:txBody>
        </p:sp>
      </p:grpSp>
      <p:grpSp>
        <p:nvGrpSpPr>
          <p:cNvPr id="474" name="Google Shape;474;p52"/>
          <p:cNvGrpSpPr/>
          <p:nvPr/>
        </p:nvGrpSpPr>
        <p:grpSpPr>
          <a:xfrm>
            <a:off x="8612554" y="5407472"/>
            <a:ext cx="3081946" cy="926578"/>
            <a:chOff x="742411" y="5102672"/>
            <a:chExt cx="3081946" cy="926578"/>
          </a:xfrm>
        </p:grpSpPr>
        <p:sp>
          <p:nvSpPr>
            <p:cNvPr id="475" name="Google Shape;475;p52"/>
            <p:cNvSpPr txBox="1"/>
            <p:nvPr/>
          </p:nvSpPr>
          <p:spPr>
            <a:xfrm>
              <a:off x="1546637" y="5102672"/>
              <a:ext cx="1602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A</a:t>
              </a:r>
              <a:r>
                <a:rPr lang="zh-CN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j</a:t>
              </a:r>
              <a:endParaRPr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1538957" y="5444550"/>
              <a:ext cx="22854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Number of Type A Vans needed of Hub </a:t>
              </a:r>
              <a:r>
                <a:rPr lang="zh-CN" sz="16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j</a:t>
              </a:r>
              <a:endParaRPr sz="16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77" name="Google Shape;477;p52"/>
            <p:cNvSpPr/>
            <p:nvPr/>
          </p:nvSpPr>
          <p:spPr>
            <a:xfrm rot="2743138">
              <a:off x="854421" y="5290950"/>
              <a:ext cx="540979" cy="540979"/>
            </a:xfrm>
            <a:prstGeom prst="rect">
              <a:avLst/>
            </a:prstGeom>
            <a:solidFill>
              <a:srgbClr val="E9001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2"/>
            <p:cNvSpPr txBox="1"/>
            <p:nvPr/>
          </p:nvSpPr>
          <p:spPr>
            <a:xfrm>
              <a:off x="841351" y="5332592"/>
              <a:ext cx="567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133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D.</a:t>
              </a:r>
              <a:endParaRPr/>
            </a:p>
          </p:txBody>
        </p:sp>
      </p:grpSp>
      <p:grpSp>
        <p:nvGrpSpPr>
          <p:cNvPr id="479" name="Google Shape;479;p52"/>
          <p:cNvGrpSpPr/>
          <p:nvPr/>
        </p:nvGrpSpPr>
        <p:grpSpPr>
          <a:xfrm>
            <a:off x="8612554" y="4024044"/>
            <a:ext cx="3158746" cy="926581"/>
            <a:chOff x="742409" y="3883472"/>
            <a:chExt cx="3158746" cy="926581"/>
          </a:xfrm>
        </p:grpSpPr>
        <p:sp>
          <p:nvSpPr>
            <p:cNvPr id="480" name="Google Shape;480;p52"/>
            <p:cNvSpPr txBox="1"/>
            <p:nvPr/>
          </p:nvSpPr>
          <p:spPr>
            <a:xfrm>
              <a:off x="1546635" y="3883472"/>
              <a:ext cx="1602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C</a:t>
              </a:r>
              <a:r>
                <a:rPr lang="zh-CN" i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i</a:t>
              </a:r>
              <a:endParaRPr sz="600"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1538955" y="4225353"/>
              <a:ext cx="23622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Number of Type C Vancs needed for Node </a:t>
              </a:r>
              <a:r>
                <a:rPr lang="zh-CN" sz="1600" i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</a:t>
              </a:r>
              <a:endParaRPr sz="1600" i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482" name="Google Shape;482;p52"/>
            <p:cNvSpPr/>
            <p:nvPr/>
          </p:nvSpPr>
          <p:spPr>
            <a:xfrm rot="2743138">
              <a:off x="854420" y="4071750"/>
              <a:ext cx="540979" cy="540979"/>
            </a:xfrm>
            <a:prstGeom prst="rect">
              <a:avLst/>
            </a:prstGeom>
            <a:solidFill>
              <a:srgbClr val="1C000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2"/>
            <p:cNvSpPr txBox="1"/>
            <p:nvPr/>
          </p:nvSpPr>
          <p:spPr>
            <a:xfrm>
              <a:off x="841351" y="4145011"/>
              <a:ext cx="567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133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C.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53"/>
          <p:cNvGrpSpPr/>
          <p:nvPr/>
        </p:nvGrpSpPr>
        <p:grpSpPr>
          <a:xfrm>
            <a:off x="287031" y="1591849"/>
            <a:ext cx="3016763" cy="3873523"/>
            <a:chOff x="6861512" y="1299187"/>
            <a:chExt cx="4242985" cy="5447993"/>
          </a:xfrm>
        </p:grpSpPr>
        <p:sp>
          <p:nvSpPr>
            <p:cNvPr id="490" name="Google Shape;490;p53"/>
            <p:cNvSpPr/>
            <p:nvPr/>
          </p:nvSpPr>
          <p:spPr>
            <a:xfrm rot="-1407298" flipH="1">
              <a:off x="8996650" y="1920344"/>
              <a:ext cx="781902" cy="649063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3"/>
            <p:cNvSpPr/>
            <p:nvPr/>
          </p:nvSpPr>
          <p:spPr>
            <a:xfrm rot="1695130">
              <a:off x="10373996" y="2670521"/>
              <a:ext cx="369825" cy="474643"/>
            </a:xfrm>
            <a:custGeom>
              <a:avLst/>
              <a:gdLst/>
              <a:ahLst/>
              <a:cxnLst/>
              <a:rect l="l" t="t" r="r" b="b"/>
              <a:pathLst>
                <a:path w="79" h="101" extrusionOk="0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3"/>
            <p:cNvSpPr/>
            <p:nvPr/>
          </p:nvSpPr>
          <p:spPr>
            <a:xfrm rot="-1801016">
              <a:off x="9589356" y="1775933"/>
              <a:ext cx="1351642" cy="1016047"/>
            </a:xfrm>
            <a:custGeom>
              <a:avLst/>
              <a:gdLst/>
              <a:ahLst/>
              <a:cxnLst/>
              <a:rect l="l" t="t" r="r" b="b"/>
              <a:pathLst>
                <a:path w="246" h="185" extrusionOk="0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3"/>
            <p:cNvSpPr/>
            <p:nvPr/>
          </p:nvSpPr>
          <p:spPr>
            <a:xfrm rot="-857490">
              <a:off x="8449623" y="3313795"/>
              <a:ext cx="369825" cy="474643"/>
            </a:xfrm>
            <a:custGeom>
              <a:avLst/>
              <a:gdLst/>
              <a:ahLst/>
              <a:cxnLst/>
              <a:rect l="l" t="t" r="r" b="b"/>
              <a:pathLst>
                <a:path w="79" h="101" extrusionOk="0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3"/>
            <p:cNvSpPr/>
            <p:nvPr/>
          </p:nvSpPr>
          <p:spPr>
            <a:xfrm rot="1666479" flipH="1">
              <a:off x="7109750" y="1531261"/>
              <a:ext cx="1223410" cy="919653"/>
            </a:xfrm>
            <a:custGeom>
              <a:avLst/>
              <a:gdLst/>
              <a:ahLst/>
              <a:cxnLst/>
              <a:rect l="l" t="t" r="r" b="b"/>
              <a:pathLst>
                <a:path w="246" h="185" extrusionOk="0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3"/>
            <p:cNvSpPr/>
            <p:nvPr/>
          </p:nvSpPr>
          <p:spPr>
            <a:xfrm>
              <a:off x="9235169" y="3434652"/>
              <a:ext cx="1386200" cy="943962"/>
            </a:xfrm>
            <a:custGeom>
              <a:avLst/>
              <a:gdLst/>
              <a:ahLst/>
              <a:cxnLst/>
              <a:rect l="l" t="t" r="r" b="b"/>
              <a:pathLst>
                <a:path w="226" h="154" extrusionOk="0">
                  <a:moveTo>
                    <a:pt x="129" y="12"/>
                  </a:moveTo>
                  <a:cubicBezTo>
                    <a:pt x="55" y="28"/>
                    <a:pt x="4" y="90"/>
                    <a:pt x="7" y="154"/>
                  </a:cubicBezTo>
                  <a:cubicBezTo>
                    <a:pt x="4" y="151"/>
                    <a:pt x="3" y="145"/>
                    <a:pt x="0" y="142"/>
                  </a:cubicBezTo>
                  <a:cubicBezTo>
                    <a:pt x="0" y="80"/>
                    <a:pt x="48" y="24"/>
                    <a:pt x="120" y="8"/>
                  </a:cubicBezTo>
                  <a:cubicBezTo>
                    <a:pt x="157" y="0"/>
                    <a:pt x="195" y="5"/>
                    <a:pt x="226" y="19"/>
                  </a:cubicBezTo>
                  <a:cubicBezTo>
                    <a:pt x="197" y="8"/>
                    <a:pt x="163" y="5"/>
                    <a:pt x="129" y="12"/>
                  </a:cubicBezTo>
                  <a:close/>
                </a:path>
              </a:pathLst>
            </a:custGeom>
            <a:solidFill>
              <a:srgbClr val="A90333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3"/>
            <p:cNvSpPr/>
            <p:nvPr/>
          </p:nvSpPr>
          <p:spPr>
            <a:xfrm>
              <a:off x="8128278" y="4127752"/>
              <a:ext cx="183619" cy="1820681"/>
            </a:xfrm>
            <a:custGeom>
              <a:avLst/>
              <a:gdLst/>
              <a:ahLst/>
              <a:cxnLst/>
              <a:rect l="l" t="t" r="r" b="b"/>
              <a:pathLst>
                <a:path w="30" h="297" extrusionOk="0">
                  <a:moveTo>
                    <a:pt x="21" y="297"/>
                  </a:moveTo>
                  <a:cubicBezTo>
                    <a:pt x="25" y="297"/>
                    <a:pt x="29" y="294"/>
                    <a:pt x="29" y="29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9"/>
                    <a:pt x="25" y="2"/>
                    <a:pt x="21" y="2"/>
                  </a:cubicBezTo>
                  <a:cubicBezTo>
                    <a:pt x="17" y="2"/>
                    <a:pt x="0" y="0"/>
                    <a:pt x="22" y="7"/>
                  </a:cubicBezTo>
                  <a:cubicBezTo>
                    <a:pt x="30" y="9"/>
                    <a:pt x="14" y="290"/>
                    <a:pt x="14" y="290"/>
                  </a:cubicBezTo>
                  <a:cubicBezTo>
                    <a:pt x="14" y="294"/>
                    <a:pt x="17" y="297"/>
                    <a:pt x="21" y="297"/>
                  </a:cubicBezTo>
                  <a:close/>
                </a:path>
              </a:pathLst>
            </a:custGeom>
            <a:solidFill>
              <a:srgbClr val="505151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9498961" y="4476888"/>
              <a:ext cx="157757" cy="1471545"/>
            </a:xfrm>
            <a:custGeom>
              <a:avLst/>
              <a:gdLst/>
              <a:ahLst/>
              <a:cxnLst/>
              <a:rect l="l" t="t" r="r" b="b"/>
              <a:pathLst>
                <a:path w="26" h="240" extrusionOk="0">
                  <a:moveTo>
                    <a:pt x="8" y="240"/>
                  </a:moveTo>
                  <a:cubicBezTo>
                    <a:pt x="12" y="240"/>
                    <a:pt x="16" y="237"/>
                    <a:pt x="16" y="233"/>
                  </a:cubicBezTo>
                  <a:cubicBezTo>
                    <a:pt x="16" y="233"/>
                    <a:pt x="8" y="68"/>
                    <a:pt x="17" y="34"/>
                  </a:cubicBezTo>
                  <a:cubicBezTo>
                    <a:pt x="26" y="0"/>
                    <a:pt x="15" y="30"/>
                    <a:pt x="12" y="33"/>
                  </a:cubicBezTo>
                  <a:cubicBezTo>
                    <a:pt x="0" y="53"/>
                    <a:pt x="1" y="233"/>
                    <a:pt x="1" y="233"/>
                  </a:cubicBezTo>
                  <a:cubicBezTo>
                    <a:pt x="1" y="237"/>
                    <a:pt x="4" y="240"/>
                    <a:pt x="8" y="240"/>
                  </a:cubicBezTo>
                  <a:close/>
                </a:path>
              </a:pathLst>
            </a:custGeom>
            <a:solidFill>
              <a:srgbClr val="505151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3"/>
            <p:cNvSpPr/>
            <p:nvPr/>
          </p:nvSpPr>
          <p:spPr>
            <a:xfrm>
              <a:off x="9196375" y="4065684"/>
              <a:ext cx="124137" cy="1611200"/>
            </a:xfrm>
            <a:custGeom>
              <a:avLst/>
              <a:gdLst/>
              <a:ahLst/>
              <a:cxnLst/>
              <a:rect l="l" t="t" r="r" b="b"/>
              <a:pathLst>
                <a:path w="20" h="263" extrusionOk="0">
                  <a:moveTo>
                    <a:pt x="9" y="263"/>
                  </a:moveTo>
                  <a:cubicBezTo>
                    <a:pt x="13" y="263"/>
                    <a:pt x="17" y="260"/>
                    <a:pt x="17" y="256"/>
                  </a:cubicBezTo>
                  <a:cubicBezTo>
                    <a:pt x="17" y="256"/>
                    <a:pt x="8" y="67"/>
                    <a:pt x="17" y="19"/>
                  </a:cubicBezTo>
                  <a:cubicBezTo>
                    <a:pt x="20" y="0"/>
                    <a:pt x="12" y="9"/>
                    <a:pt x="9" y="12"/>
                  </a:cubicBezTo>
                  <a:cubicBezTo>
                    <a:pt x="0" y="22"/>
                    <a:pt x="2" y="256"/>
                    <a:pt x="2" y="256"/>
                  </a:cubicBezTo>
                  <a:cubicBezTo>
                    <a:pt x="2" y="260"/>
                    <a:pt x="5" y="263"/>
                    <a:pt x="9" y="263"/>
                  </a:cubicBezTo>
                  <a:close/>
                </a:path>
              </a:pathLst>
            </a:custGeom>
            <a:solidFill>
              <a:srgbClr val="505151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3"/>
            <p:cNvSpPr/>
            <p:nvPr/>
          </p:nvSpPr>
          <p:spPr>
            <a:xfrm>
              <a:off x="8208449" y="5552358"/>
              <a:ext cx="1388786" cy="1194822"/>
            </a:xfrm>
            <a:custGeom>
              <a:avLst/>
              <a:gdLst/>
              <a:ahLst/>
              <a:cxnLst/>
              <a:rect l="l" t="t" r="r" b="b"/>
              <a:pathLst>
                <a:path w="226" h="195" extrusionOk="0">
                  <a:moveTo>
                    <a:pt x="2" y="61"/>
                  </a:moveTo>
                  <a:cubicBezTo>
                    <a:pt x="56" y="128"/>
                    <a:pt x="56" y="128"/>
                    <a:pt x="56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08" y="192"/>
                    <a:pt x="108" y="192"/>
                    <a:pt x="108" y="192"/>
                  </a:cubicBezTo>
                  <a:cubicBezTo>
                    <a:pt x="109" y="194"/>
                    <a:pt x="111" y="195"/>
                    <a:pt x="113" y="195"/>
                  </a:cubicBezTo>
                  <a:cubicBezTo>
                    <a:pt x="116" y="195"/>
                    <a:pt x="118" y="194"/>
                    <a:pt x="119" y="192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224" y="61"/>
                    <a:pt x="224" y="61"/>
                    <a:pt x="224" y="61"/>
                  </a:cubicBezTo>
                  <a:cubicBezTo>
                    <a:pt x="226" y="59"/>
                    <a:pt x="226" y="56"/>
                    <a:pt x="225" y="54"/>
                  </a:cubicBezTo>
                  <a:cubicBezTo>
                    <a:pt x="224" y="51"/>
                    <a:pt x="222" y="50"/>
                    <a:pt x="219" y="49"/>
                  </a:cubicBezTo>
                  <a:cubicBezTo>
                    <a:pt x="198" y="46"/>
                    <a:pt x="180" y="29"/>
                    <a:pt x="178" y="7"/>
                  </a:cubicBezTo>
                  <a:cubicBezTo>
                    <a:pt x="178" y="6"/>
                    <a:pt x="177" y="5"/>
                    <a:pt x="177" y="5"/>
                  </a:cubicBezTo>
                  <a:cubicBezTo>
                    <a:pt x="175" y="2"/>
                    <a:pt x="172" y="0"/>
                    <a:pt x="169" y="1"/>
                  </a:cubicBezTo>
                  <a:cubicBezTo>
                    <a:pt x="168" y="1"/>
                    <a:pt x="167" y="1"/>
                    <a:pt x="166" y="2"/>
                  </a:cubicBezTo>
                  <a:cubicBezTo>
                    <a:pt x="164" y="3"/>
                    <a:pt x="163" y="5"/>
                    <a:pt x="163" y="7"/>
                  </a:cubicBezTo>
                  <a:cubicBezTo>
                    <a:pt x="160" y="31"/>
                    <a:pt x="138" y="50"/>
                    <a:pt x="113" y="50"/>
                  </a:cubicBezTo>
                  <a:cubicBezTo>
                    <a:pt x="88" y="50"/>
                    <a:pt x="67" y="31"/>
                    <a:pt x="64" y="7"/>
                  </a:cubicBezTo>
                  <a:cubicBezTo>
                    <a:pt x="63" y="3"/>
                    <a:pt x="60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5" y="1"/>
                    <a:pt x="54" y="1"/>
                    <a:pt x="53" y="2"/>
                  </a:cubicBezTo>
                  <a:cubicBezTo>
                    <a:pt x="51" y="2"/>
                    <a:pt x="50" y="3"/>
                    <a:pt x="50" y="5"/>
                  </a:cubicBezTo>
                  <a:cubicBezTo>
                    <a:pt x="49" y="5"/>
                    <a:pt x="49" y="6"/>
                    <a:pt x="49" y="7"/>
                  </a:cubicBezTo>
                  <a:cubicBezTo>
                    <a:pt x="46" y="29"/>
                    <a:pt x="29" y="46"/>
                    <a:pt x="7" y="49"/>
                  </a:cubicBezTo>
                  <a:cubicBezTo>
                    <a:pt x="4" y="50"/>
                    <a:pt x="2" y="51"/>
                    <a:pt x="1" y="54"/>
                  </a:cubicBezTo>
                  <a:cubicBezTo>
                    <a:pt x="0" y="56"/>
                    <a:pt x="1" y="59"/>
                    <a:pt x="2" y="61"/>
                  </a:cubicBezTo>
                  <a:close/>
                  <a:moveTo>
                    <a:pt x="75" y="128"/>
                  </a:moveTo>
                  <a:cubicBezTo>
                    <a:pt x="101" y="123"/>
                    <a:pt x="126" y="123"/>
                    <a:pt x="152" y="128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75" y="128"/>
                  </a:lnTo>
                  <a:close/>
                </a:path>
              </a:pathLst>
            </a:custGeom>
            <a:solidFill>
              <a:srgbClr val="505151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3"/>
            <p:cNvSpPr/>
            <p:nvPr/>
          </p:nvSpPr>
          <p:spPr>
            <a:xfrm>
              <a:off x="6861512" y="2859315"/>
              <a:ext cx="1546462" cy="1423223"/>
            </a:xfrm>
            <a:custGeom>
              <a:avLst/>
              <a:gdLst/>
              <a:ahLst/>
              <a:cxnLst/>
              <a:rect l="l" t="t" r="r" b="b"/>
              <a:pathLst>
                <a:path w="164" h="151" extrusionOk="0">
                  <a:moveTo>
                    <a:pt x="105" y="85"/>
                  </a:moveTo>
                  <a:cubicBezTo>
                    <a:pt x="105" y="85"/>
                    <a:pt x="156" y="110"/>
                    <a:pt x="149" y="140"/>
                  </a:cubicBezTo>
                  <a:cubicBezTo>
                    <a:pt x="134" y="131"/>
                    <a:pt x="88" y="151"/>
                    <a:pt x="60" y="126"/>
                  </a:cubicBezTo>
                  <a:cubicBezTo>
                    <a:pt x="0" y="69"/>
                    <a:pt x="33" y="0"/>
                    <a:pt x="33" y="0"/>
                  </a:cubicBezTo>
                  <a:cubicBezTo>
                    <a:pt x="39" y="49"/>
                    <a:pt x="90" y="22"/>
                    <a:pt x="126" y="54"/>
                  </a:cubicBezTo>
                  <a:cubicBezTo>
                    <a:pt x="159" y="83"/>
                    <a:pt x="162" y="111"/>
                    <a:pt x="164" y="127"/>
                  </a:cubicBezTo>
                  <a:cubicBezTo>
                    <a:pt x="162" y="121"/>
                    <a:pt x="142" y="91"/>
                    <a:pt x="105" y="85"/>
                  </a:cubicBez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3"/>
            <p:cNvSpPr/>
            <p:nvPr/>
          </p:nvSpPr>
          <p:spPr>
            <a:xfrm>
              <a:off x="9423961" y="2928144"/>
              <a:ext cx="1510337" cy="1135340"/>
            </a:xfrm>
            <a:custGeom>
              <a:avLst/>
              <a:gdLst/>
              <a:ahLst/>
              <a:cxnLst/>
              <a:rect l="l" t="t" r="r" b="b"/>
              <a:pathLst>
                <a:path w="246" h="185" extrusionOk="0">
                  <a:moveTo>
                    <a:pt x="9" y="121"/>
                  </a:moveTo>
                  <a:cubicBezTo>
                    <a:pt x="9" y="121"/>
                    <a:pt x="14" y="59"/>
                    <a:pt x="73" y="3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2"/>
                    <a:pt x="124" y="0"/>
                    <a:pt x="192" y="58"/>
                  </a:cubicBezTo>
                  <a:cubicBezTo>
                    <a:pt x="241" y="99"/>
                    <a:pt x="246" y="133"/>
                    <a:pt x="246" y="133"/>
                  </a:cubicBezTo>
                  <a:cubicBezTo>
                    <a:pt x="246" y="133"/>
                    <a:pt x="230" y="116"/>
                    <a:pt x="203" y="150"/>
                  </a:cubicBezTo>
                  <a:cubicBezTo>
                    <a:pt x="187" y="169"/>
                    <a:pt x="142" y="185"/>
                    <a:pt x="105" y="168"/>
                  </a:cubicBezTo>
                  <a:cubicBezTo>
                    <a:pt x="68" y="151"/>
                    <a:pt x="59" y="147"/>
                    <a:pt x="59" y="147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17" y="124"/>
                    <a:pt x="0" y="145"/>
                  </a:cubicBezTo>
                  <a:cubicBezTo>
                    <a:pt x="0" y="145"/>
                    <a:pt x="79" y="49"/>
                    <a:pt x="165" y="83"/>
                  </a:cubicBezTo>
                  <a:cubicBezTo>
                    <a:pt x="165" y="83"/>
                    <a:pt x="91" y="41"/>
                    <a:pt x="9" y="121"/>
                  </a:cubicBez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8508448" y="3695592"/>
              <a:ext cx="93103" cy="1981292"/>
            </a:xfrm>
            <a:custGeom>
              <a:avLst/>
              <a:gdLst/>
              <a:ahLst/>
              <a:cxnLst/>
              <a:rect l="l" t="t" r="r" b="b"/>
              <a:pathLst>
                <a:path w="15" h="300" extrusionOk="0">
                  <a:moveTo>
                    <a:pt x="13" y="4"/>
                  </a:moveTo>
                  <a:cubicBezTo>
                    <a:pt x="13" y="137"/>
                    <a:pt x="15" y="293"/>
                    <a:pt x="15" y="293"/>
                  </a:cubicBezTo>
                  <a:cubicBezTo>
                    <a:pt x="15" y="297"/>
                    <a:pt x="11" y="300"/>
                    <a:pt x="7" y="300"/>
                  </a:cubicBezTo>
                  <a:cubicBezTo>
                    <a:pt x="3" y="300"/>
                    <a:pt x="0" y="297"/>
                    <a:pt x="0" y="293"/>
                  </a:cubicBezTo>
                  <a:cubicBezTo>
                    <a:pt x="0" y="293"/>
                    <a:pt x="3" y="134"/>
                    <a:pt x="4" y="0"/>
                  </a:cubicBezTo>
                  <a:cubicBezTo>
                    <a:pt x="7" y="2"/>
                    <a:pt x="10" y="3"/>
                    <a:pt x="13" y="4"/>
                  </a:cubicBezTo>
                  <a:close/>
                </a:path>
              </a:pathLst>
            </a:custGeom>
            <a:solidFill>
              <a:srgbClr val="505151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8435333" y="3910700"/>
              <a:ext cx="928895" cy="771083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7838797" y="2620506"/>
              <a:ext cx="478445" cy="638791"/>
            </a:xfrm>
            <a:custGeom>
              <a:avLst/>
              <a:gdLst/>
              <a:ahLst/>
              <a:cxnLst/>
              <a:rect l="l" t="t" r="r" b="b"/>
              <a:pathLst>
                <a:path w="78" h="104" extrusionOk="0">
                  <a:moveTo>
                    <a:pt x="23" y="85"/>
                  </a:moveTo>
                  <a:cubicBezTo>
                    <a:pt x="23" y="85"/>
                    <a:pt x="0" y="66"/>
                    <a:pt x="18" y="31"/>
                  </a:cubicBezTo>
                  <a:cubicBezTo>
                    <a:pt x="31" y="5"/>
                    <a:pt x="45" y="0"/>
                    <a:pt x="45" y="0"/>
                  </a:cubicBezTo>
                  <a:cubicBezTo>
                    <a:pt x="45" y="0"/>
                    <a:pt x="40" y="8"/>
                    <a:pt x="57" y="17"/>
                  </a:cubicBezTo>
                  <a:cubicBezTo>
                    <a:pt x="67" y="22"/>
                    <a:pt x="78" y="40"/>
                    <a:pt x="75" y="57"/>
                  </a:cubicBezTo>
                  <a:cubicBezTo>
                    <a:pt x="71" y="75"/>
                    <a:pt x="70" y="79"/>
                    <a:pt x="70" y="79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2"/>
                    <a:pt x="66" y="96"/>
                    <a:pt x="73" y="104"/>
                  </a:cubicBezTo>
                  <a:cubicBezTo>
                    <a:pt x="69" y="101"/>
                    <a:pt x="66" y="98"/>
                    <a:pt x="62" y="95"/>
                  </a:cubicBezTo>
                  <a:cubicBezTo>
                    <a:pt x="41" y="76"/>
                    <a:pt x="31" y="51"/>
                    <a:pt x="33" y="30"/>
                  </a:cubicBezTo>
                  <a:cubicBezTo>
                    <a:pt x="27" y="50"/>
                    <a:pt x="29" y="77"/>
                    <a:pt x="57" y="104"/>
                  </a:cubicBezTo>
                  <a:cubicBezTo>
                    <a:pt x="48" y="104"/>
                    <a:pt x="31" y="101"/>
                    <a:pt x="19" y="85"/>
                  </a:cubicBezTo>
                  <a:lnTo>
                    <a:pt x="23" y="85"/>
                  </a:ln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9485256" y="4296241"/>
              <a:ext cx="571548" cy="545688"/>
            </a:xfrm>
            <a:custGeom>
              <a:avLst/>
              <a:gdLst/>
              <a:ahLst/>
              <a:cxnLst/>
              <a:rect l="l" t="t" r="r" b="b"/>
              <a:pathLst>
                <a:path w="93" h="89" extrusionOk="0">
                  <a:moveTo>
                    <a:pt x="9" y="37"/>
                  </a:moveTo>
                  <a:cubicBezTo>
                    <a:pt x="9" y="37"/>
                    <a:pt x="13" y="7"/>
                    <a:pt x="52" y="3"/>
                  </a:cubicBezTo>
                  <a:cubicBezTo>
                    <a:pt x="80" y="0"/>
                    <a:pt x="93" y="9"/>
                    <a:pt x="93" y="9"/>
                  </a:cubicBezTo>
                  <a:cubicBezTo>
                    <a:pt x="93" y="9"/>
                    <a:pt x="83" y="9"/>
                    <a:pt x="85" y="28"/>
                  </a:cubicBezTo>
                  <a:cubicBezTo>
                    <a:pt x="86" y="39"/>
                    <a:pt x="77" y="58"/>
                    <a:pt x="60" y="65"/>
                  </a:cubicBezTo>
                  <a:cubicBezTo>
                    <a:pt x="44" y="71"/>
                    <a:pt x="40" y="73"/>
                    <a:pt x="40" y="73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9" y="74"/>
                    <a:pt x="23" y="78"/>
                    <a:pt x="21" y="89"/>
                  </a:cubicBezTo>
                  <a:cubicBezTo>
                    <a:pt x="21" y="84"/>
                    <a:pt x="21" y="79"/>
                    <a:pt x="22" y="74"/>
                  </a:cubicBezTo>
                  <a:cubicBezTo>
                    <a:pt x="27" y="47"/>
                    <a:pt x="42" y="25"/>
                    <a:pt x="60" y="15"/>
                  </a:cubicBezTo>
                  <a:cubicBezTo>
                    <a:pt x="41" y="21"/>
                    <a:pt x="19" y="37"/>
                    <a:pt x="12" y="76"/>
                  </a:cubicBezTo>
                  <a:cubicBezTo>
                    <a:pt x="7" y="68"/>
                    <a:pt x="0" y="52"/>
                    <a:pt x="7" y="33"/>
                  </a:cubicBezTo>
                  <a:lnTo>
                    <a:pt x="9" y="37"/>
                  </a:ln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9188231" y="2679483"/>
              <a:ext cx="483618" cy="620687"/>
            </a:xfrm>
            <a:custGeom>
              <a:avLst/>
              <a:gdLst/>
              <a:ahLst/>
              <a:cxnLst/>
              <a:rect l="l" t="t" r="r" b="b"/>
              <a:pathLst>
                <a:path w="79" h="101" extrusionOk="0">
                  <a:moveTo>
                    <a:pt x="4" y="55"/>
                  </a:moveTo>
                  <a:cubicBezTo>
                    <a:pt x="4" y="55"/>
                    <a:pt x="0" y="25"/>
                    <a:pt x="37" y="10"/>
                  </a:cubicBezTo>
                  <a:cubicBezTo>
                    <a:pt x="63" y="0"/>
                    <a:pt x="77" y="5"/>
                    <a:pt x="77" y="5"/>
                  </a:cubicBezTo>
                  <a:cubicBezTo>
                    <a:pt x="77" y="5"/>
                    <a:pt x="67" y="7"/>
                    <a:pt x="75" y="25"/>
                  </a:cubicBezTo>
                  <a:cubicBezTo>
                    <a:pt x="79" y="35"/>
                    <a:pt x="76" y="57"/>
                    <a:pt x="61" y="67"/>
                  </a:cubicBezTo>
                  <a:cubicBezTo>
                    <a:pt x="47" y="78"/>
                    <a:pt x="43" y="81"/>
                    <a:pt x="43" y="81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29" y="91"/>
                    <a:pt x="30" y="101"/>
                  </a:cubicBezTo>
                  <a:cubicBezTo>
                    <a:pt x="28" y="97"/>
                    <a:pt x="28" y="92"/>
                    <a:pt x="27" y="87"/>
                  </a:cubicBezTo>
                  <a:cubicBezTo>
                    <a:pt x="24" y="59"/>
                    <a:pt x="33" y="34"/>
                    <a:pt x="48" y="20"/>
                  </a:cubicBezTo>
                  <a:cubicBezTo>
                    <a:pt x="30" y="31"/>
                    <a:pt x="14" y="52"/>
                    <a:pt x="18" y="91"/>
                  </a:cubicBezTo>
                  <a:cubicBezTo>
                    <a:pt x="11" y="85"/>
                    <a:pt x="0" y="71"/>
                    <a:pt x="1" y="51"/>
                  </a:cubicBezTo>
                  <a:lnTo>
                    <a:pt x="4" y="55"/>
                  </a:ln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3"/>
            <p:cNvSpPr/>
            <p:nvPr/>
          </p:nvSpPr>
          <p:spPr>
            <a:xfrm>
              <a:off x="8205477" y="1954575"/>
              <a:ext cx="680168" cy="889651"/>
            </a:xfrm>
            <a:custGeom>
              <a:avLst/>
              <a:gdLst/>
              <a:ahLst/>
              <a:cxnLst/>
              <a:rect l="l" t="t" r="r" b="b"/>
              <a:pathLst>
                <a:path w="111" h="145" extrusionOk="0">
                  <a:moveTo>
                    <a:pt x="15" y="90"/>
                  </a:moveTo>
                  <a:cubicBezTo>
                    <a:pt x="15" y="90"/>
                    <a:pt x="0" y="50"/>
                    <a:pt x="45" y="21"/>
                  </a:cubicBezTo>
                  <a:cubicBezTo>
                    <a:pt x="78" y="0"/>
                    <a:pt x="98" y="2"/>
                    <a:pt x="98" y="2"/>
                  </a:cubicBezTo>
                  <a:cubicBezTo>
                    <a:pt x="98" y="2"/>
                    <a:pt x="86" y="9"/>
                    <a:pt x="101" y="31"/>
                  </a:cubicBezTo>
                  <a:cubicBezTo>
                    <a:pt x="109" y="43"/>
                    <a:pt x="111" y="72"/>
                    <a:pt x="94" y="91"/>
                  </a:cubicBezTo>
                  <a:cubicBezTo>
                    <a:pt x="78" y="109"/>
                    <a:pt x="74" y="114"/>
                    <a:pt x="74" y="114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6" y="110"/>
                    <a:pt x="58" y="131"/>
                    <a:pt x="61" y="145"/>
                  </a:cubicBezTo>
                  <a:cubicBezTo>
                    <a:pt x="59" y="139"/>
                    <a:pt x="56" y="133"/>
                    <a:pt x="54" y="126"/>
                  </a:cubicBezTo>
                  <a:cubicBezTo>
                    <a:pt x="42" y="90"/>
                    <a:pt x="47" y="53"/>
                    <a:pt x="63" y="30"/>
                  </a:cubicBezTo>
                  <a:cubicBezTo>
                    <a:pt x="43" y="50"/>
                    <a:pt x="27" y="84"/>
                    <a:pt x="42" y="134"/>
                  </a:cubicBezTo>
                  <a:cubicBezTo>
                    <a:pt x="32" y="128"/>
                    <a:pt x="14" y="113"/>
                    <a:pt x="9" y="86"/>
                  </a:cubicBezTo>
                  <a:lnTo>
                    <a:pt x="15" y="90"/>
                  </a:lnTo>
                  <a:close/>
                </a:path>
              </a:pathLst>
            </a:custGeom>
            <a:solidFill>
              <a:srgbClr val="E9001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3"/>
            <p:cNvSpPr/>
            <p:nvPr/>
          </p:nvSpPr>
          <p:spPr>
            <a:xfrm>
              <a:off x="7066535" y="2493591"/>
              <a:ext cx="684651" cy="568335"/>
            </a:xfrm>
            <a:custGeom>
              <a:avLst/>
              <a:gdLst/>
              <a:ahLst/>
              <a:cxnLst/>
              <a:rect l="l" t="t" r="r" b="b"/>
              <a:pathLst>
                <a:path w="196" h="163" extrusionOk="0">
                  <a:moveTo>
                    <a:pt x="167" y="142"/>
                  </a:moveTo>
                  <a:cubicBezTo>
                    <a:pt x="167" y="142"/>
                    <a:pt x="196" y="98"/>
                    <a:pt x="170" y="4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52" y="0"/>
                    <a:pt x="75" y="3"/>
                  </a:cubicBezTo>
                  <a:cubicBezTo>
                    <a:pt x="21" y="6"/>
                    <a:pt x="0" y="26"/>
                    <a:pt x="0" y="26"/>
                  </a:cubicBezTo>
                  <a:cubicBezTo>
                    <a:pt x="0" y="26"/>
                    <a:pt x="19" y="23"/>
                    <a:pt x="20" y="60"/>
                  </a:cubicBezTo>
                  <a:cubicBezTo>
                    <a:pt x="21" y="81"/>
                    <a:pt x="43" y="116"/>
                    <a:pt x="77" y="124"/>
                  </a:cubicBezTo>
                  <a:cubicBezTo>
                    <a:pt x="111" y="131"/>
                    <a:pt x="119" y="134"/>
                    <a:pt x="119" y="134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59" y="140"/>
                    <a:pt x="161" y="163"/>
                  </a:cubicBezTo>
                  <a:cubicBezTo>
                    <a:pt x="161" y="163"/>
                    <a:pt x="157" y="56"/>
                    <a:pt x="81" y="35"/>
                  </a:cubicBezTo>
                  <a:cubicBezTo>
                    <a:pt x="81" y="35"/>
                    <a:pt x="153" y="45"/>
                    <a:pt x="167" y="142"/>
                  </a:cubicBezTo>
                  <a:close/>
                </a:path>
              </a:pathLst>
            </a:custGeom>
            <a:solidFill>
              <a:srgbClr val="1C0002"/>
            </a:solidFill>
            <a:ln>
              <a:noFill/>
            </a:ln>
            <a:effectLst>
              <a:outerShdw blurRad="279400" dist="279400" dir="5400000" algn="ctr" rotWithShape="0">
                <a:srgbClr val="000000">
                  <a:alpha val="42745"/>
                </a:srgbClr>
              </a:outerShdw>
            </a:effectLst>
          </p:spPr>
          <p:txBody>
            <a:bodyPr spcFirstLastPara="1" wrap="square" lIns="45700" tIns="22850" rIns="45700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" name="Google Shape;509;p53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704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C0002"/>
              </a:buClr>
              <a:buSzPts val="2000"/>
              <a:buFont typeface="Impact"/>
              <a:buNone/>
            </a:pPr>
            <a:r>
              <a:rPr lang="zh-CN"/>
              <a:t>Constraints</a:t>
            </a:r>
            <a:endParaRPr/>
          </a:p>
        </p:txBody>
      </p:sp>
      <p:grpSp>
        <p:nvGrpSpPr>
          <p:cNvPr id="510" name="Google Shape;510;p53"/>
          <p:cNvGrpSpPr/>
          <p:nvPr/>
        </p:nvGrpSpPr>
        <p:grpSpPr>
          <a:xfrm>
            <a:off x="2808525" y="1210850"/>
            <a:ext cx="8438800" cy="2280050"/>
            <a:chOff x="2808525" y="1668050"/>
            <a:chExt cx="8438800" cy="2280050"/>
          </a:xfrm>
        </p:grpSpPr>
        <p:sp>
          <p:nvSpPr>
            <p:cNvPr id="511" name="Google Shape;511;p53"/>
            <p:cNvSpPr txBox="1"/>
            <p:nvPr/>
          </p:nvSpPr>
          <p:spPr>
            <a:xfrm>
              <a:off x="2808525" y="1668050"/>
              <a:ext cx="7424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Node i will only be assigned to node j if j is a local hub.</a:t>
              </a:r>
              <a:endParaRPr sz="2200"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grpSp>
          <p:nvGrpSpPr>
            <p:cNvPr id="512" name="Google Shape;512;p53"/>
            <p:cNvGrpSpPr/>
            <p:nvPr/>
          </p:nvGrpSpPr>
          <p:grpSpPr>
            <a:xfrm>
              <a:off x="10554941" y="2507245"/>
              <a:ext cx="692384" cy="692384"/>
              <a:chOff x="3962400" y="2419350"/>
              <a:chExt cx="685800" cy="685800"/>
            </a:xfrm>
          </p:grpSpPr>
          <p:sp>
            <p:nvSpPr>
              <p:cNvPr id="513" name="Google Shape;513;p53"/>
              <p:cNvSpPr/>
              <p:nvPr/>
            </p:nvSpPr>
            <p:spPr>
              <a:xfrm>
                <a:off x="3962400" y="2419350"/>
                <a:ext cx="685800" cy="685800"/>
              </a:xfrm>
              <a:prstGeom prst="roundRect">
                <a:avLst>
                  <a:gd name="adj" fmla="val 16667"/>
                </a:avLst>
              </a:pr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99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3"/>
              <p:cNvSpPr/>
              <p:nvPr/>
            </p:nvSpPr>
            <p:spPr>
              <a:xfrm>
                <a:off x="4038600" y="2495550"/>
                <a:ext cx="533400" cy="533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ctr" anchorCtr="1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99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5" name="Google Shape;515;p53"/>
            <p:cNvGrpSpPr/>
            <p:nvPr/>
          </p:nvGrpSpPr>
          <p:grpSpPr>
            <a:xfrm>
              <a:off x="10763931" y="2681298"/>
              <a:ext cx="274545" cy="344430"/>
              <a:chOff x="3740150" y="1146175"/>
              <a:chExt cx="174625" cy="219075"/>
            </a:xfrm>
          </p:grpSpPr>
          <p:sp>
            <p:nvSpPr>
              <p:cNvPr id="516" name="Google Shape;516;p53"/>
              <p:cNvSpPr/>
              <p:nvPr/>
            </p:nvSpPr>
            <p:spPr>
              <a:xfrm>
                <a:off x="3740150" y="1146175"/>
                <a:ext cx="174625" cy="2190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85" extrusionOk="0">
                    <a:moveTo>
                      <a:pt x="62" y="5"/>
                    </a:moveTo>
                    <a:cubicBezTo>
                      <a:pt x="57" y="5"/>
                      <a:pt x="57" y="5"/>
                      <a:pt x="57" y="5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0"/>
                      <a:pt x="56" y="0"/>
                      <a:pt x="55" y="0"/>
                    </a:cubicBezTo>
                    <a:cubicBezTo>
                      <a:pt x="54" y="0"/>
                      <a:pt x="53" y="0"/>
                      <a:pt x="53" y="1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48" y="0"/>
                      <a:pt x="47" y="0"/>
                    </a:cubicBezTo>
                    <a:cubicBezTo>
                      <a:pt x="46" y="0"/>
                      <a:pt x="45" y="0"/>
                      <a:pt x="45" y="1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0"/>
                      <a:pt x="39" y="0"/>
                      <a:pt x="38" y="0"/>
                    </a:cubicBezTo>
                    <a:cubicBezTo>
                      <a:pt x="37" y="0"/>
                      <a:pt x="36" y="0"/>
                      <a:pt x="36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0" y="0"/>
                    </a:cubicBezTo>
                    <a:cubicBezTo>
                      <a:pt x="29" y="0"/>
                      <a:pt x="28" y="0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0" y="0"/>
                      <a:pt x="19" y="0"/>
                      <a:pt x="19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3" y="0"/>
                      <a:pt x="12" y="0"/>
                    </a:cubicBezTo>
                    <a:cubicBezTo>
                      <a:pt x="11" y="0"/>
                      <a:pt x="11" y="0"/>
                      <a:pt x="11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0" y="7"/>
                      <a:pt x="0" y="1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3"/>
                      <a:pt x="3" y="85"/>
                      <a:pt x="6" y="85"/>
                    </a:cubicBezTo>
                    <a:cubicBezTo>
                      <a:pt x="62" y="85"/>
                      <a:pt x="62" y="85"/>
                      <a:pt x="62" y="85"/>
                    </a:cubicBezTo>
                    <a:cubicBezTo>
                      <a:pt x="65" y="85"/>
                      <a:pt x="68" y="83"/>
                      <a:pt x="68" y="8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7"/>
                      <a:pt x="65" y="5"/>
                      <a:pt x="62" y="5"/>
                    </a:cubicBezTo>
                    <a:close/>
                    <a:moveTo>
                      <a:pt x="6" y="80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1"/>
                      <a:pt x="45" y="20"/>
                      <a:pt x="44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4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20" y="16"/>
                      <a:pt x="21" y="16"/>
                    </a:cubicBezTo>
                    <a:cubicBezTo>
                      <a:pt x="22" y="16"/>
                      <a:pt x="23" y="15"/>
                      <a:pt x="23" y="1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9" y="16"/>
                      <a:pt x="30" y="16"/>
                    </a:cubicBezTo>
                    <a:cubicBezTo>
                      <a:pt x="31" y="16"/>
                      <a:pt x="31" y="15"/>
                      <a:pt x="31" y="1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5" y="15"/>
                      <a:pt x="46" y="16"/>
                      <a:pt x="47" y="16"/>
                    </a:cubicBezTo>
                    <a:cubicBezTo>
                      <a:pt x="48" y="16"/>
                      <a:pt x="49" y="15"/>
                      <a:pt x="49" y="14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15"/>
                      <a:pt x="54" y="16"/>
                      <a:pt x="55" y="16"/>
                    </a:cubicBezTo>
                    <a:cubicBezTo>
                      <a:pt x="56" y="16"/>
                      <a:pt x="57" y="15"/>
                      <a:pt x="57" y="14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20"/>
                      <a:pt x="52" y="21"/>
                      <a:pt x="52" y="22"/>
                    </a:cubicBezTo>
                    <a:cubicBezTo>
                      <a:pt x="52" y="23"/>
                      <a:pt x="53" y="24"/>
                      <a:pt x="54" y="24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80"/>
                      <a:pt x="62" y="80"/>
                      <a:pt x="62" y="80"/>
                    </a:cubicBezTo>
                    <a:lnTo>
                      <a:pt x="6" y="80"/>
                    </a:lnTo>
                    <a:close/>
                  </a:path>
                </a:pathLst>
              </a:cu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3"/>
              <p:cNvSpPr/>
              <p:nvPr/>
            </p:nvSpPr>
            <p:spPr>
              <a:xfrm>
                <a:off x="3816350" y="1236663"/>
                <a:ext cx="650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25" h="4" extrusionOk="0">
                    <a:moveTo>
                      <a:pt x="2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3"/>
              <p:cNvSpPr/>
              <p:nvPr/>
            </p:nvSpPr>
            <p:spPr>
              <a:xfrm>
                <a:off x="3773488" y="1236663"/>
                <a:ext cx="2540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10" h="4" extrusionOk="0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3"/>
                      <a:pt x="10" y="2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3"/>
              <p:cNvSpPr/>
              <p:nvPr/>
            </p:nvSpPr>
            <p:spPr>
              <a:xfrm>
                <a:off x="3816350" y="1262063"/>
                <a:ext cx="65088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25" h="3" extrusionOk="0">
                    <a:moveTo>
                      <a:pt x="2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3"/>
              <p:cNvSpPr/>
              <p:nvPr/>
            </p:nvSpPr>
            <p:spPr>
              <a:xfrm>
                <a:off x="3773488" y="1262063"/>
                <a:ext cx="25400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10" h="3" extrusionOk="0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3"/>
              <p:cNvSpPr/>
              <p:nvPr/>
            </p:nvSpPr>
            <p:spPr>
              <a:xfrm>
                <a:off x="3816350" y="1287463"/>
                <a:ext cx="65088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25" h="3" extrusionOk="0">
                    <a:moveTo>
                      <a:pt x="2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3"/>
              <p:cNvSpPr/>
              <p:nvPr/>
            </p:nvSpPr>
            <p:spPr>
              <a:xfrm>
                <a:off x="3773488" y="1287463"/>
                <a:ext cx="25400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10" h="3" extrusionOk="0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3"/>
              <p:cNvSpPr/>
              <p:nvPr/>
            </p:nvSpPr>
            <p:spPr>
              <a:xfrm>
                <a:off x="3816350" y="1314450"/>
                <a:ext cx="65088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4" extrusionOk="0">
                    <a:moveTo>
                      <a:pt x="2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3"/>
              <p:cNvSpPr/>
              <p:nvPr/>
            </p:nvSpPr>
            <p:spPr>
              <a:xfrm>
                <a:off x="3773488" y="1314450"/>
                <a:ext cx="254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0" h="4" extrusionOk="0">
                    <a:moveTo>
                      <a:pt x="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3"/>
                      <a:pt x="10" y="2"/>
                    </a:cubicBezTo>
                    <a:cubicBezTo>
                      <a:pt x="10" y="1"/>
                      <a:pt x="9" y="0"/>
                      <a:pt x="8" y="0"/>
                    </a:cubicBezTo>
                    <a:close/>
                  </a:path>
                </a:pathLst>
              </a:custGeom>
              <a:solidFill>
                <a:srgbClr val="1C0002"/>
              </a:solidFill>
              <a:ln>
                <a:noFill/>
              </a:ln>
              <a:effectLst>
                <a:outerShdw blurRad="279400" dist="279400" dir="5400000" algn="ctr" rotWithShape="0">
                  <a:srgbClr val="000000">
                    <a:alpha val="42745"/>
                  </a:srgbClr>
                </a:outerShdw>
              </a:effectLst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07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5" name="Google Shape;525;p53"/>
            <p:cNvSpPr txBox="1"/>
            <p:nvPr/>
          </p:nvSpPr>
          <p:spPr>
            <a:xfrm>
              <a:off x="4534850" y="2113475"/>
              <a:ext cx="57072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Each node is only assigned to one local hub.</a:t>
              </a:r>
              <a:endParaRPr sz="2200"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26" name="Google Shape;526;p53"/>
            <p:cNvSpPr txBox="1"/>
            <p:nvPr/>
          </p:nvSpPr>
          <p:spPr>
            <a:xfrm>
              <a:off x="4456675" y="2701300"/>
              <a:ext cx="57072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𝑥</a:t>
              </a:r>
              <a:r>
                <a:rPr lang="zh-CN" sz="18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𝑖𝑗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&lt;= 𝑦</a:t>
              </a:r>
              <a:r>
                <a:rPr lang="zh-CN" sz="18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𝑗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 </a:t>
              </a:r>
              <a:r>
                <a:rPr lang="zh-CN" sz="30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for all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𝑖,𝑗 ∈ 𝑁</a:t>
              </a:r>
              <a:endParaRPr sz="30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∑𝑥</a:t>
              </a:r>
              <a:r>
                <a:rPr lang="zh-CN" sz="18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𝑖𝑗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=</a:t>
              </a:r>
              <a:r>
                <a:rPr lang="zh-CN" sz="30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1  for each node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𝑖 ∈ 𝑁</a:t>
              </a:r>
              <a:endParaRPr sz="30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527" name="Google Shape;527;p53"/>
          <p:cNvGrpSpPr/>
          <p:nvPr/>
        </p:nvGrpSpPr>
        <p:grpSpPr>
          <a:xfrm>
            <a:off x="2808525" y="4182650"/>
            <a:ext cx="8438800" cy="1955250"/>
            <a:chOff x="2808525" y="4030250"/>
            <a:chExt cx="8438800" cy="1955250"/>
          </a:xfrm>
        </p:grpSpPr>
        <p:sp>
          <p:nvSpPr>
            <p:cNvPr id="528" name="Google Shape;528;p53"/>
            <p:cNvSpPr txBox="1"/>
            <p:nvPr/>
          </p:nvSpPr>
          <p:spPr>
            <a:xfrm>
              <a:off x="2808525" y="4030250"/>
              <a:ext cx="7424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2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Number of vehicles can fulfill the demand</a:t>
              </a:r>
              <a:endParaRPr sz="2200"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529" name="Google Shape;529;p53"/>
            <p:cNvSpPr txBox="1"/>
            <p:nvPr/>
          </p:nvSpPr>
          <p:spPr>
            <a:xfrm>
              <a:off x="3176651" y="4738700"/>
              <a:ext cx="7215600" cy="12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zh-CN" sz="30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40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𝐶</a:t>
              </a:r>
              <a:r>
                <a:rPr lang="zh-CN" sz="18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𝑖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&gt;= 𝑑𝑖</a:t>
              </a:r>
              <a:r>
                <a:rPr lang="zh-CN" sz="30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for each node 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𝑖 ∈ 𝑁</a:t>
              </a:r>
              <a:endParaRPr sz="30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0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800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𝐴</a:t>
              </a:r>
              <a:r>
                <a:rPr lang="zh-CN" sz="18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𝑗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&gt;= ∑ 𝑥</a:t>
              </a:r>
              <a:r>
                <a:rPr lang="zh-CN" sz="18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𝑖𝑗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⋅ 𝑑</a:t>
              </a:r>
              <a:r>
                <a:rPr lang="zh-CN" sz="18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𝑖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</a:t>
              </a:r>
              <a:r>
                <a:rPr lang="zh-CN" sz="30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for each hub</a:t>
              </a:r>
              <a:r>
                <a:rPr lang="zh-CN" sz="30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 𝑗 ∈ 𝑁</a:t>
              </a:r>
              <a:endParaRPr sz="30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grpSp>
          <p:nvGrpSpPr>
            <p:cNvPr id="530" name="Google Shape;530;p53"/>
            <p:cNvGrpSpPr/>
            <p:nvPr/>
          </p:nvGrpSpPr>
          <p:grpSpPr>
            <a:xfrm>
              <a:off x="10554941" y="4634913"/>
              <a:ext cx="692384" cy="692384"/>
              <a:chOff x="9716741" y="5537576"/>
              <a:chExt cx="692384" cy="692384"/>
            </a:xfrm>
          </p:grpSpPr>
          <p:grpSp>
            <p:nvGrpSpPr>
              <p:cNvPr id="531" name="Google Shape;531;p53"/>
              <p:cNvGrpSpPr/>
              <p:nvPr/>
            </p:nvGrpSpPr>
            <p:grpSpPr>
              <a:xfrm>
                <a:off x="9716741" y="5537576"/>
                <a:ext cx="692384" cy="692384"/>
                <a:chOff x="3962400" y="2419350"/>
                <a:chExt cx="685800" cy="685800"/>
              </a:xfrm>
            </p:grpSpPr>
            <p:sp>
              <p:nvSpPr>
                <p:cNvPr id="532" name="Google Shape;532;p53"/>
                <p:cNvSpPr/>
                <p:nvPr/>
              </p:nvSpPr>
              <p:spPr>
                <a:xfrm>
                  <a:off x="3962400" y="2419350"/>
                  <a:ext cx="685800" cy="685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90012"/>
                </a:solidFill>
                <a:ln>
                  <a:noFill/>
                </a:ln>
                <a:effectLst>
                  <a:outerShdw blurRad="279400" dist="279400" dir="5400000" algn="ctr" rotWithShape="0">
                    <a:srgbClr val="000000">
                      <a:alpha val="42750"/>
                    </a:srgbClr>
                  </a:outerShdw>
                </a:effectLst>
              </p:spPr>
              <p:txBody>
                <a:bodyPr spcFirstLastPara="1" wrap="square" lIns="121900" tIns="60950" rIns="121900" bIns="60950" anchor="ctr" anchorCtr="1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99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" name="Google Shape;533;p53"/>
                <p:cNvSpPr/>
                <p:nvPr/>
              </p:nvSpPr>
              <p:spPr>
                <a:xfrm>
                  <a:off x="4038600" y="2495550"/>
                  <a:ext cx="533400" cy="533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279400" dist="279400" dir="5400000" algn="ctr" rotWithShape="0">
                    <a:srgbClr val="000000">
                      <a:alpha val="42750"/>
                    </a:srgbClr>
                  </a:outerShdw>
                </a:effectLst>
              </p:spPr>
              <p:txBody>
                <a:bodyPr spcFirstLastPara="1" wrap="square" lIns="121900" tIns="60950" rIns="121900" bIns="60950" anchor="ctr" anchorCtr="1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599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4" name="Google Shape;534;p53"/>
              <p:cNvGrpSpPr/>
              <p:nvPr/>
            </p:nvGrpSpPr>
            <p:grpSpPr>
              <a:xfrm>
                <a:off x="9894192" y="5715986"/>
                <a:ext cx="337781" cy="340245"/>
                <a:chOff x="1905000" y="3457575"/>
                <a:chExt cx="217488" cy="219075"/>
              </a:xfrm>
            </p:grpSpPr>
            <p:sp>
              <p:nvSpPr>
                <p:cNvPr id="535" name="Google Shape;535;p53"/>
                <p:cNvSpPr/>
                <p:nvPr/>
              </p:nvSpPr>
              <p:spPr>
                <a:xfrm>
                  <a:off x="1905000" y="3457575"/>
                  <a:ext cx="217488" cy="21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85" extrusionOk="0">
                      <a:moveTo>
                        <a:pt x="76" y="9"/>
                      </a:moveTo>
                      <a:cubicBezTo>
                        <a:pt x="70" y="3"/>
                        <a:pt x="62" y="0"/>
                        <a:pt x="53" y="0"/>
                      </a:cubicBezTo>
                      <a:cubicBezTo>
                        <a:pt x="44" y="0"/>
                        <a:pt x="36" y="3"/>
                        <a:pt x="30" y="9"/>
                      </a:cubicBezTo>
                      <a:cubicBezTo>
                        <a:pt x="24" y="15"/>
                        <a:pt x="21" y="23"/>
                        <a:pt x="21" y="32"/>
                      </a:cubicBezTo>
                      <a:cubicBezTo>
                        <a:pt x="21" y="38"/>
                        <a:pt x="22" y="43"/>
                        <a:pt x="25" y="48"/>
                      </a:cubicBezTo>
                      <a:cubicBezTo>
                        <a:pt x="1" y="73"/>
                        <a:pt x="1" y="73"/>
                        <a:pt x="1" y="73"/>
                      </a:cubicBezTo>
                      <a:cubicBezTo>
                        <a:pt x="0" y="74"/>
                        <a:pt x="0" y="74"/>
                        <a:pt x="0" y="75"/>
                      </a:cubicBezTo>
                      <a:cubicBezTo>
                        <a:pt x="0" y="76"/>
                        <a:pt x="0" y="76"/>
                        <a:pt x="1" y="77"/>
                      </a:cubicBezTo>
                      <a:cubicBezTo>
                        <a:pt x="8" y="85"/>
                        <a:pt x="8" y="85"/>
                        <a:pt x="8" y="85"/>
                      </a:cubicBezTo>
                      <a:cubicBezTo>
                        <a:pt x="9" y="85"/>
                        <a:pt x="9" y="85"/>
                        <a:pt x="10" y="85"/>
                      </a:cubicBezTo>
                      <a:cubicBezTo>
                        <a:pt x="11" y="85"/>
                        <a:pt x="12" y="85"/>
                        <a:pt x="12" y="85"/>
                      </a:cubicBezTo>
                      <a:cubicBezTo>
                        <a:pt x="37" y="60"/>
                        <a:pt x="37" y="60"/>
                        <a:pt x="37" y="60"/>
                      </a:cubicBezTo>
                      <a:cubicBezTo>
                        <a:pt x="42" y="63"/>
                        <a:pt x="47" y="64"/>
                        <a:pt x="53" y="64"/>
                      </a:cubicBezTo>
                      <a:cubicBezTo>
                        <a:pt x="62" y="64"/>
                        <a:pt x="70" y="61"/>
                        <a:pt x="76" y="55"/>
                      </a:cubicBezTo>
                      <a:cubicBezTo>
                        <a:pt x="82" y="49"/>
                        <a:pt x="85" y="41"/>
                        <a:pt x="85" y="32"/>
                      </a:cubicBezTo>
                      <a:cubicBezTo>
                        <a:pt x="85" y="23"/>
                        <a:pt x="82" y="15"/>
                        <a:pt x="76" y="9"/>
                      </a:cubicBezTo>
                      <a:close/>
                      <a:moveTo>
                        <a:pt x="10" y="79"/>
                      </a:moveTo>
                      <a:cubicBezTo>
                        <a:pt x="6" y="75"/>
                        <a:pt x="6" y="75"/>
                        <a:pt x="6" y="75"/>
                      </a:cubicBezTo>
                      <a:cubicBezTo>
                        <a:pt x="28" y="53"/>
                        <a:pt x="28" y="53"/>
                        <a:pt x="28" y="53"/>
                      </a:cubicBezTo>
                      <a:cubicBezTo>
                        <a:pt x="29" y="53"/>
                        <a:pt x="30" y="54"/>
                        <a:pt x="30" y="55"/>
                      </a:cubicBezTo>
                      <a:cubicBezTo>
                        <a:pt x="31" y="56"/>
                        <a:pt x="32" y="56"/>
                        <a:pt x="32" y="57"/>
                      </a:cubicBezTo>
                      <a:lnTo>
                        <a:pt x="10" y="79"/>
                      </a:lnTo>
                      <a:close/>
                      <a:moveTo>
                        <a:pt x="72" y="51"/>
                      </a:moveTo>
                      <a:cubicBezTo>
                        <a:pt x="67" y="56"/>
                        <a:pt x="60" y="59"/>
                        <a:pt x="53" y="59"/>
                      </a:cubicBezTo>
                      <a:cubicBezTo>
                        <a:pt x="46" y="59"/>
                        <a:pt x="39" y="56"/>
                        <a:pt x="34" y="51"/>
                      </a:cubicBezTo>
                      <a:cubicBezTo>
                        <a:pt x="29" y="46"/>
                        <a:pt x="26" y="39"/>
                        <a:pt x="26" y="32"/>
                      </a:cubicBezTo>
                      <a:cubicBezTo>
                        <a:pt x="26" y="25"/>
                        <a:pt x="29" y="18"/>
                        <a:pt x="34" y="13"/>
                      </a:cubicBezTo>
                      <a:cubicBezTo>
                        <a:pt x="39" y="8"/>
                        <a:pt x="46" y="5"/>
                        <a:pt x="53" y="5"/>
                      </a:cubicBezTo>
                      <a:cubicBezTo>
                        <a:pt x="60" y="5"/>
                        <a:pt x="67" y="8"/>
                        <a:pt x="72" y="13"/>
                      </a:cubicBezTo>
                      <a:cubicBezTo>
                        <a:pt x="77" y="18"/>
                        <a:pt x="80" y="25"/>
                        <a:pt x="80" y="32"/>
                      </a:cubicBezTo>
                      <a:cubicBezTo>
                        <a:pt x="80" y="39"/>
                        <a:pt x="77" y="46"/>
                        <a:pt x="72" y="51"/>
                      </a:cubicBezTo>
                      <a:close/>
                    </a:path>
                  </a:pathLst>
                </a:custGeom>
                <a:solidFill>
                  <a:srgbClr val="E90012"/>
                </a:solidFill>
                <a:ln>
                  <a:noFill/>
                </a:ln>
                <a:effectLst>
                  <a:outerShdw blurRad="279400" dist="279400" dir="5400000" algn="ctr" rotWithShape="0">
                    <a:srgbClr val="000000">
                      <a:alpha val="42750"/>
                    </a:srgbClr>
                  </a:outerShdw>
                </a:effectLst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7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53"/>
                <p:cNvSpPr/>
                <p:nvPr/>
              </p:nvSpPr>
              <p:spPr>
                <a:xfrm>
                  <a:off x="1992313" y="3548063"/>
                  <a:ext cx="107950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20" extrusionOk="0">
                      <a:moveTo>
                        <a:pt x="40" y="0"/>
                      </a:moveTo>
                      <a:cubicBezTo>
                        <a:pt x="39" y="0"/>
                        <a:pt x="38" y="1"/>
                        <a:pt x="38" y="2"/>
                      </a:cubicBezTo>
                      <a:cubicBezTo>
                        <a:pt x="37" y="5"/>
                        <a:pt x="35" y="8"/>
                        <a:pt x="33" y="11"/>
                      </a:cubicBezTo>
                      <a:cubicBezTo>
                        <a:pt x="29" y="15"/>
                        <a:pt x="24" y="17"/>
                        <a:pt x="19" y="17"/>
                      </a:cubicBezTo>
                      <a:cubicBezTo>
                        <a:pt x="14" y="17"/>
                        <a:pt x="9" y="15"/>
                        <a:pt x="5" y="11"/>
                      </a:cubicBezTo>
                      <a:cubicBezTo>
                        <a:pt x="5" y="10"/>
                        <a:pt x="4" y="9"/>
                        <a:pt x="3" y="9"/>
                      </a:cubicBezTo>
                      <a:cubicBezTo>
                        <a:pt x="3" y="8"/>
                        <a:pt x="2" y="8"/>
                        <a:pt x="1" y="8"/>
                      </a:cubicBezTo>
                      <a:cubicBezTo>
                        <a:pt x="0" y="9"/>
                        <a:pt x="0" y="10"/>
                        <a:pt x="1" y="11"/>
                      </a:cubicBezTo>
                      <a:cubicBezTo>
                        <a:pt x="1" y="12"/>
                        <a:pt x="2" y="13"/>
                        <a:pt x="3" y="13"/>
                      </a:cubicBezTo>
                      <a:cubicBezTo>
                        <a:pt x="7" y="18"/>
                        <a:pt x="13" y="20"/>
                        <a:pt x="19" y="20"/>
                      </a:cubicBezTo>
                      <a:cubicBezTo>
                        <a:pt x="25" y="20"/>
                        <a:pt x="31" y="18"/>
                        <a:pt x="35" y="13"/>
                      </a:cubicBezTo>
                      <a:cubicBezTo>
                        <a:pt x="38" y="10"/>
                        <a:pt x="41" y="7"/>
                        <a:pt x="42" y="2"/>
                      </a:cubicBezTo>
                      <a:cubicBezTo>
                        <a:pt x="42" y="1"/>
                        <a:pt x="41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E90012"/>
                </a:solidFill>
                <a:ln>
                  <a:noFill/>
                </a:ln>
                <a:effectLst>
                  <a:outerShdw blurRad="279400" dist="279400" dir="5400000" algn="ctr" rotWithShape="0">
                    <a:srgbClr val="000000">
                      <a:alpha val="42750"/>
                    </a:srgbClr>
                  </a:outerShdw>
                </a:effectLst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7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53"/>
                <p:cNvSpPr/>
                <p:nvPr/>
              </p:nvSpPr>
              <p:spPr>
                <a:xfrm>
                  <a:off x="1976438" y="3481388"/>
                  <a:ext cx="123825" cy="7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31" extrusionOk="0">
                      <a:moveTo>
                        <a:pt x="6" y="29"/>
                      </a:moveTo>
                      <a:cubicBezTo>
                        <a:pt x="4" y="22"/>
                        <a:pt x="6" y="14"/>
                        <a:pt x="11" y="9"/>
                      </a:cubicBezTo>
                      <a:cubicBezTo>
                        <a:pt x="15" y="6"/>
                        <a:pt x="20" y="3"/>
                        <a:pt x="25" y="3"/>
                      </a:cubicBezTo>
                      <a:cubicBezTo>
                        <a:pt x="30" y="3"/>
                        <a:pt x="35" y="6"/>
                        <a:pt x="39" y="9"/>
                      </a:cubicBezTo>
                      <a:cubicBezTo>
                        <a:pt x="41" y="12"/>
                        <a:pt x="43" y="15"/>
                        <a:pt x="44" y="18"/>
                      </a:cubicBezTo>
                      <a:cubicBezTo>
                        <a:pt x="44" y="19"/>
                        <a:pt x="45" y="20"/>
                        <a:pt x="46" y="19"/>
                      </a:cubicBezTo>
                      <a:cubicBezTo>
                        <a:pt x="47" y="19"/>
                        <a:pt x="48" y="18"/>
                        <a:pt x="47" y="17"/>
                      </a:cubicBezTo>
                      <a:cubicBezTo>
                        <a:pt x="46" y="13"/>
                        <a:pt x="44" y="10"/>
                        <a:pt x="41" y="7"/>
                      </a:cubicBezTo>
                      <a:cubicBezTo>
                        <a:pt x="37" y="2"/>
                        <a:pt x="31" y="0"/>
                        <a:pt x="25" y="0"/>
                      </a:cubicBezTo>
                      <a:cubicBezTo>
                        <a:pt x="19" y="0"/>
                        <a:pt x="13" y="2"/>
                        <a:pt x="9" y="7"/>
                      </a:cubicBezTo>
                      <a:cubicBezTo>
                        <a:pt x="3" y="13"/>
                        <a:pt x="0" y="22"/>
                        <a:pt x="3" y="30"/>
                      </a:cubicBezTo>
                      <a:cubicBezTo>
                        <a:pt x="3" y="31"/>
                        <a:pt x="4" y="31"/>
                        <a:pt x="5" y="31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6" y="31"/>
                        <a:pt x="7" y="30"/>
                        <a:pt x="6" y="29"/>
                      </a:cubicBezTo>
                      <a:close/>
                    </a:path>
                  </a:pathLst>
                </a:custGeom>
                <a:solidFill>
                  <a:srgbClr val="E90012"/>
                </a:solidFill>
                <a:ln>
                  <a:noFill/>
                </a:ln>
                <a:effectLst>
                  <a:outerShdw blurRad="279400" dist="279400" dir="5400000" algn="ctr" rotWithShape="0">
                    <a:srgbClr val="000000">
                      <a:alpha val="42750"/>
                    </a:srgbClr>
                  </a:outerShdw>
                </a:effectLst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7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" name="Google Shape;538;p53"/>
                <p:cNvSpPr/>
                <p:nvPr/>
              </p:nvSpPr>
              <p:spPr>
                <a:xfrm>
                  <a:off x="2043113" y="3498850"/>
                  <a:ext cx="28575" cy="2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8" extrusionOk="0">
                      <a:moveTo>
                        <a:pt x="3" y="1"/>
                      </a:moveTo>
                      <a:cubicBezTo>
                        <a:pt x="2" y="0"/>
                        <a:pt x="1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5"/>
                        <a:pt x="6" y="6"/>
                        <a:pt x="8" y="7"/>
                      </a:cubicBezTo>
                      <a:cubicBezTo>
                        <a:pt x="8" y="8"/>
                        <a:pt x="8" y="8"/>
                        <a:pt x="9" y="8"/>
                      </a:cubicBezTo>
                      <a:cubicBezTo>
                        <a:pt x="9" y="8"/>
                        <a:pt x="10" y="8"/>
                        <a:pt x="10" y="7"/>
                      </a:cubicBezTo>
                      <a:cubicBezTo>
                        <a:pt x="11" y="7"/>
                        <a:pt x="11" y="6"/>
                        <a:pt x="10" y="5"/>
                      </a:cubicBezTo>
                      <a:cubicBezTo>
                        <a:pt x="8" y="3"/>
                        <a:pt x="5" y="1"/>
                        <a:pt x="3" y="1"/>
                      </a:cubicBezTo>
                      <a:close/>
                    </a:path>
                  </a:pathLst>
                </a:custGeom>
                <a:solidFill>
                  <a:srgbClr val="E90012"/>
                </a:solidFill>
                <a:ln>
                  <a:noFill/>
                </a:ln>
                <a:effectLst>
                  <a:outerShdw blurRad="279400" dist="279400" dir="5400000" algn="ctr" rotWithShape="0">
                    <a:srgbClr val="000000">
                      <a:alpha val="42750"/>
                    </a:srgbClr>
                  </a:outerShdw>
                </a:effectLst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7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" name="Google Shape;539;p53"/>
                <p:cNvSpPr/>
                <p:nvPr/>
              </p:nvSpPr>
              <p:spPr>
                <a:xfrm>
                  <a:off x="2070100" y="3522663"/>
                  <a:ext cx="12700" cy="17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7" extrusionOk="0">
                      <a:moveTo>
                        <a:pt x="1" y="6"/>
                      </a:moveTo>
                      <a:cubicBezTo>
                        <a:pt x="1" y="7"/>
                        <a:pt x="2" y="7"/>
                        <a:pt x="3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4" y="7"/>
                        <a:pt x="5" y="6"/>
                        <a:pt x="5" y="5"/>
                      </a:cubicBezTo>
                      <a:cubicBezTo>
                        <a:pt x="5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1"/>
                      </a:cubicBezTo>
                      <a:cubicBezTo>
                        <a:pt x="1" y="1"/>
                        <a:pt x="0" y="2"/>
                        <a:pt x="1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lose/>
                    </a:path>
                  </a:pathLst>
                </a:custGeom>
                <a:solidFill>
                  <a:srgbClr val="E90012"/>
                </a:solidFill>
                <a:ln>
                  <a:noFill/>
                </a:ln>
                <a:effectLst>
                  <a:outerShdw blurRad="279400" dist="279400" dir="5400000" algn="ctr" rotWithShape="0">
                    <a:srgbClr val="000000">
                      <a:alpha val="42750"/>
                    </a:srgbClr>
                  </a:outerShdw>
                </a:effectLst>
              </p:spPr>
              <p:txBody>
                <a:bodyPr spcFirstLastPara="1" wrap="square" lIns="121900" tIns="60950" rIns="121900" bIns="6095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07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4"/>
          <p:cNvSpPr txBox="1"/>
          <p:nvPr/>
        </p:nvSpPr>
        <p:spPr>
          <a:xfrm>
            <a:off x="6244951" y="1047700"/>
            <a:ext cx="32841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dirty="0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Unit cost: 20</a:t>
            </a:r>
            <a:endParaRPr sz="2200" dirty="0">
              <a:solidFill>
                <a:srgbClr val="1C000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2200" b="1" dirty="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𝐹 ⋅ ∑𝑦</a:t>
            </a:r>
            <a:r>
              <a:rPr lang="zh-CN" b="1" dirty="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𝑗</a:t>
            </a:r>
            <a:r>
              <a:rPr lang="zh-CN" sz="2200" b="1" dirty="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, 𝐹 = </a:t>
            </a:r>
            <a:r>
              <a:rPr lang="zh-CN" sz="2200" dirty="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</a:t>
            </a:r>
            <a:endParaRPr sz="2200" dirty="0">
              <a:solidFill>
                <a:srgbClr val="CC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46" name="Google Shape;546;p54"/>
          <p:cNvSpPr txBox="1"/>
          <p:nvPr/>
        </p:nvSpPr>
        <p:spPr>
          <a:xfrm>
            <a:off x="6244950" y="2634075"/>
            <a:ext cx="26604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Unit cost: 6*dist</a:t>
            </a:r>
            <a:endParaRPr sz="2200">
              <a:solidFill>
                <a:srgbClr val="1C000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∑𝑥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𝑖𝑗 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⋅ </a:t>
            </a:r>
            <a:r>
              <a:rPr lang="zh-CN" sz="22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𝐷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𝑖𝑗 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⋅ 𝐶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𝑖</a:t>
            </a:r>
            <a:endParaRPr b="1">
              <a:solidFill>
                <a:srgbClr val="CC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47" name="Google Shape;547;p54"/>
          <p:cNvSpPr txBox="1"/>
          <p:nvPr/>
        </p:nvSpPr>
        <p:spPr>
          <a:xfrm>
            <a:off x="6244900" y="3869575"/>
            <a:ext cx="53622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Unit cost: max{70,  70+4.5*(dist-5)}</a:t>
            </a:r>
            <a:endParaRPr sz="2200">
              <a:solidFill>
                <a:srgbClr val="1C000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∑𝑦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𝑗 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⋅ 𝑚𝑎𝑥(</a:t>
            </a:r>
            <a:r>
              <a:rPr lang="zh-CN" sz="22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70, 70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+</a:t>
            </a:r>
            <a:r>
              <a:rPr lang="zh-CN" sz="22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4.5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(𝑔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𝑗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−</a:t>
            </a:r>
            <a:r>
              <a:rPr lang="zh-CN" sz="22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)) ⋅ 𝐴𝑗</a:t>
            </a:r>
            <a:endParaRPr sz="2200" b="1">
              <a:solidFill>
                <a:srgbClr val="CC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𝑔′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𝑗 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= 𝑚𝑎𝑥(</a:t>
            </a:r>
            <a:r>
              <a:rPr lang="zh-CN" sz="22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, 𝑔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𝑗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)</a:t>
            </a:r>
            <a:endParaRPr sz="2200" b="1">
              <a:solidFill>
                <a:srgbClr val="CC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∑𝑦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𝑗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⋅ (</a:t>
            </a:r>
            <a:r>
              <a:rPr lang="zh-CN" sz="22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70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+</a:t>
            </a:r>
            <a:r>
              <a:rPr lang="zh-CN" sz="22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4.5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(𝑔′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𝑗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−</a:t>
            </a:r>
            <a:r>
              <a:rPr lang="zh-CN" sz="22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r>
              <a:rPr lang="zh-CN" sz="22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)) ⋅ 𝐴</a:t>
            </a:r>
            <a:r>
              <a:rPr lang="zh-CN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𝑗</a:t>
            </a:r>
            <a:endParaRPr b="1">
              <a:solidFill>
                <a:srgbClr val="CC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548" name="Google Shape;548;p54"/>
          <p:cNvCxnSpPr/>
          <p:nvPr/>
        </p:nvCxnSpPr>
        <p:spPr>
          <a:xfrm rot="10800000" flipH="1">
            <a:off x="3580481" y="1524084"/>
            <a:ext cx="1852500" cy="11442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9" name="Google Shape;549;p54"/>
          <p:cNvCxnSpPr/>
          <p:nvPr/>
        </p:nvCxnSpPr>
        <p:spPr>
          <a:xfrm>
            <a:off x="3652672" y="3277898"/>
            <a:ext cx="18084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54"/>
          <p:cNvCxnSpPr/>
          <p:nvPr/>
        </p:nvCxnSpPr>
        <p:spPr>
          <a:xfrm>
            <a:off x="3580480" y="3690908"/>
            <a:ext cx="1800300" cy="1175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51" name="Google Shape;551;p54"/>
          <p:cNvGrpSpPr/>
          <p:nvPr/>
        </p:nvGrpSpPr>
        <p:grpSpPr>
          <a:xfrm>
            <a:off x="4690916" y="836974"/>
            <a:ext cx="1454191" cy="1424142"/>
            <a:chOff x="2470425" y="1106555"/>
            <a:chExt cx="1090670" cy="1068134"/>
          </a:xfrm>
        </p:grpSpPr>
        <p:grpSp>
          <p:nvGrpSpPr>
            <p:cNvPr id="552" name="Google Shape;552;p54"/>
            <p:cNvGrpSpPr/>
            <p:nvPr/>
          </p:nvGrpSpPr>
          <p:grpSpPr>
            <a:xfrm>
              <a:off x="2492962" y="1106555"/>
              <a:ext cx="1068134" cy="1068134"/>
              <a:chOff x="304800" y="673100"/>
              <a:chExt cx="4000500" cy="4000500"/>
            </a:xfrm>
          </p:grpSpPr>
          <p:sp>
            <p:nvSpPr>
              <p:cNvPr id="553" name="Google Shape;553;p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lt1"/>
                  </a:gs>
                  <a:gs pos="55000">
                    <a:srgbClr val="F2F2F2"/>
                  </a:gs>
                  <a:gs pos="100000">
                    <a:srgbClr val="A5A5A5"/>
                  </a:gs>
                </a:gsLst>
                <a:lin ang="8100019" scaled="0"/>
              </a:gradFill>
              <a:ln>
                <a:noFill/>
              </a:ln>
              <a:effectLst>
                <a:outerShdw blurRad="444500" dist="254000" dir="8100000" algn="tr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endParaRPr>
              </a:p>
            </p:txBody>
          </p:sp>
          <p:sp>
            <p:nvSpPr>
              <p:cNvPr id="554" name="Google Shape;554;p54"/>
              <p:cNvSpPr/>
              <p:nvPr/>
            </p:nvSpPr>
            <p:spPr>
              <a:xfrm>
                <a:off x="392111" y="760414"/>
                <a:ext cx="3825900" cy="38259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8900" dist="75434" dir="2700002" algn="tr" rotWithShape="0">
                  <a:srgbClr val="000000">
                    <a:alpha val="2275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endParaRPr>
              </a:p>
            </p:txBody>
          </p:sp>
        </p:grpSp>
        <p:sp>
          <p:nvSpPr>
            <p:cNvPr id="555" name="Google Shape;555;p54"/>
            <p:cNvSpPr txBox="1"/>
            <p:nvPr/>
          </p:nvSpPr>
          <p:spPr>
            <a:xfrm>
              <a:off x="2470425" y="1396843"/>
              <a:ext cx="1053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Fixed</a:t>
              </a:r>
              <a:endParaRPr sz="2000" b="1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Cost</a:t>
              </a:r>
              <a:endParaRPr sz="2000" b="1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556" name="Google Shape;556;p54"/>
          <p:cNvGrpSpPr/>
          <p:nvPr/>
        </p:nvGrpSpPr>
        <p:grpSpPr>
          <a:xfrm>
            <a:off x="4743003" y="2478421"/>
            <a:ext cx="1424142" cy="1424142"/>
            <a:chOff x="2509491" y="2337672"/>
            <a:chExt cx="1068134" cy="1068134"/>
          </a:xfrm>
        </p:grpSpPr>
        <p:grpSp>
          <p:nvGrpSpPr>
            <p:cNvPr id="557" name="Google Shape;557;p54"/>
            <p:cNvGrpSpPr/>
            <p:nvPr/>
          </p:nvGrpSpPr>
          <p:grpSpPr>
            <a:xfrm>
              <a:off x="2509491" y="2337672"/>
              <a:ext cx="1068134" cy="1068134"/>
              <a:chOff x="304800" y="673100"/>
              <a:chExt cx="4000500" cy="4000500"/>
            </a:xfrm>
          </p:grpSpPr>
          <p:sp>
            <p:nvSpPr>
              <p:cNvPr id="558" name="Google Shape;558;p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lt1"/>
                  </a:gs>
                  <a:gs pos="55000">
                    <a:srgbClr val="F2F2F2"/>
                  </a:gs>
                  <a:gs pos="100000">
                    <a:srgbClr val="A5A5A5"/>
                  </a:gs>
                </a:gsLst>
                <a:lin ang="8100019" scaled="0"/>
              </a:gradFill>
              <a:ln>
                <a:noFill/>
              </a:ln>
              <a:effectLst>
                <a:outerShdw blurRad="444500" dist="254000" dir="8100000" algn="tr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endParaRPr>
              </a:p>
            </p:txBody>
          </p:sp>
          <p:sp>
            <p:nvSpPr>
              <p:cNvPr id="559" name="Google Shape;559;p54"/>
              <p:cNvSpPr/>
              <p:nvPr/>
            </p:nvSpPr>
            <p:spPr>
              <a:xfrm>
                <a:off x="392111" y="760414"/>
                <a:ext cx="3825900" cy="38259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8900" dist="75434" dir="2700002" algn="tr" rotWithShape="0">
                  <a:srgbClr val="000000">
                    <a:alpha val="2275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endParaRPr>
              </a:p>
            </p:txBody>
          </p:sp>
        </p:grpSp>
        <p:sp>
          <p:nvSpPr>
            <p:cNvPr id="560" name="Google Shape;560;p54"/>
            <p:cNvSpPr txBox="1"/>
            <p:nvPr/>
          </p:nvSpPr>
          <p:spPr>
            <a:xfrm>
              <a:off x="2535078" y="2643055"/>
              <a:ext cx="102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Cost of Type C Vans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561" name="Google Shape;561;p54"/>
          <p:cNvGrpSpPr/>
          <p:nvPr/>
        </p:nvGrpSpPr>
        <p:grpSpPr>
          <a:xfrm>
            <a:off x="4707474" y="4134649"/>
            <a:ext cx="1441463" cy="1424142"/>
            <a:chOff x="2482844" y="3579874"/>
            <a:chExt cx="1081124" cy="1068134"/>
          </a:xfrm>
        </p:grpSpPr>
        <p:grpSp>
          <p:nvGrpSpPr>
            <p:cNvPr id="562" name="Google Shape;562;p54"/>
            <p:cNvGrpSpPr/>
            <p:nvPr/>
          </p:nvGrpSpPr>
          <p:grpSpPr>
            <a:xfrm>
              <a:off x="2495835" y="3579874"/>
              <a:ext cx="1068134" cy="1068134"/>
              <a:chOff x="304800" y="673100"/>
              <a:chExt cx="4000500" cy="4000500"/>
            </a:xfrm>
          </p:grpSpPr>
          <p:sp>
            <p:nvSpPr>
              <p:cNvPr id="563" name="Google Shape;563;p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lt1"/>
                  </a:gs>
                  <a:gs pos="55000">
                    <a:srgbClr val="F2F2F2"/>
                  </a:gs>
                  <a:gs pos="100000">
                    <a:srgbClr val="A5A5A5"/>
                  </a:gs>
                </a:gsLst>
                <a:lin ang="8100019" scaled="0"/>
              </a:gradFill>
              <a:ln>
                <a:noFill/>
              </a:ln>
              <a:effectLst>
                <a:outerShdw blurRad="444500" dist="254000" dir="8100000" algn="tr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endParaRPr>
              </a:p>
            </p:txBody>
          </p:sp>
          <p:sp>
            <p:nvSpPr>
              <p:cNvPr id="564" name="Google Shape;564;p54"/>
              <p:cNvSpPr/>
              <p:nvPr/>
            </p:nvSpPr>
            <p:spPr>
              <a:xfrm>
                <a:off x="392111" y="760414"/>
                <a:ext cx="3825900" cy="38259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8900" dist="75434" dir="2700002" algn="tr" rotWithShape="0">
                  <a:srgbClr val="000000">
                    <a:alpha val="2275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endParaRPr>
              </a:p>
            </p:txBody>
          </p:sp>
        </p:grpSp>
        <p:sp>
          <p:nvSpPr>
            <p:cNvPr id="565" name="Google Shape;565;p54"/>
            <p:cNvSpPr txBox="1"/>
            <p:nvPr/>
          </p:nvSpPr>
          <p:spPr>
            <a:xfrm>
              <a:off x="2482844" y="3853085"/>
              <a:ext cx="107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Cost of </a:t>
              </a:r>
              <a:endParaRPr sz="2000" b="1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 b="1">
                  <a:solidFill>
                    <a:srgbClr val="1C0002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Type A Vans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566" name="Google Shape;566;p54"/>
          <p:cNvGrpSpPr/>
          <p:nvPr/>
        </p:nvGrpSpPr>
        <p:grpSpPr>
          <a:xfrm>
            <a:off x="1900705" y="2127813"/>
            <a:ext cx="1944306" cy="1944306"/>
            <a:chOff x="792880" y="618139"/>
            <a:chExt cx="1314164" cy="1314164"/>
          </a:xfrm>
        </p:grpSpPr>
        <p:grpSp>
          <p:nvGrpSpPr>
            <p:cNvPr id="567" name="Google Shape;567;p54"/>
            <p:cNvGrpSpPr/>
            <p:nvPr/>
          </p:nvGrpSpPr>
          <p:grpSpPr>
            <a:xfrm>
              <a:off x="792880" y="618139"/>
              <a:ext cx="1314164" cy="1314164"/>
              <a:chOff x="304800" y="673100"/>
              <a:chExt cx="4000500" cy="4000500"/>
            </a:xfrm>
          </p:grpSpPr>
          <p:sp>
            <p:nvSpPr>
              <p:cNvPr id="568" name="Google Shape;568;p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lt1"/>
                  </a:gs>
                  <a:gs pos="55000">
                    <a:srgbClr val="F2F2F2"/>
                  </a:gs>
                  <a:gs pos="100000">
                    <a:srgbClr val="A5A5A5"/>
                  </a:gs>
                </a:gsLst>
                <a:lin ang="8100019" scaled="0"/>
              </a:gradFill>
              <a:ln>
                <a:noFill/>
              </a:ln>
              <a:effectLst>
                <a:outerShdw blurRad="444500" dist="254000" dir="8100000" algn="tr" rotWithShape="0">
                  <a:srgbClr val="000000">
                    <a:alpha val="498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1C0002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569" name="Google Shape;569;p54"/>
              <p:cNvSpPr/>
              <p:nvPr/>
            </p:nvSpPr>
            <p:spPr>
              <a:xfrm>
                <a:off x="392112" y="760412"/>
                <a:ext cx="3825900" cy="3825900"/>
              </a:xfrm>
              <a:prstGeom prst="ellipse">
                <a:avLst/>
              </a:prstGeom>
              <a:solidFill>
                <a:schemeClr val="accent2"/>
              </a:soli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8900" dist="75434" dir="2700002" algn="tr" rotWithShape="0">
                  <a:srgbClr val="000000">
                    <a:alpha val="2275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1C0002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</p:grpSp>
        <p:sp>
          <p:nvSpPr>
            <p:cNvPr id="570" name="Google Shape;570;p54"/>
            <p:cNvSpPr/>
            <p:nvPr/>
          </p:nvSpPr>
          <p:spPr>
            <a:xfrm>
              <a:off x="849090" y="680166"/>
              <a:ext cx="1188000" cy="11880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571" name="Google Shape;571;p54"/>
          <p:cNvSpPr txBox="1"/>
          <p:nvPr/>
        </p:nvSpPr>
        <p:spPr>
          <a:xfrm>
            <a:off x="12194382" y="9372600"/>
            <a:ext cx="87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延时符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4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C0002"/>
              </a:buClr>
              <a:buSzPts val="2000"/>
              <a:buFont typeface="Impact"/>
              <a:buNone/>
            </a:pPr>
            <a:r>
              <a:rPr lang="zh-CN"/>
              <a:t>Cost Decomposition</a:t>
            </a:r>
            <a:endParaRPr/>
          </a:p>
        </p:txBody>
      </p:sp>
      <p:sp>
        <p:nvSpPr>
          <p:cNvPr id="573" name="Google Shape;573;p54"/>
          <p:cNvSpPr txBox="1"/>
          <p:nvPr/>
        </p:nvSpPr>
        <p:spPr>
          <a:xfrm>
            <a:off x="427050" y="6015500"/>
            <a:ext cx="122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 Function:</a:t>
            </a:r>
            <a:r>
              <a:rPr lang="zh-CN" sz="24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zh-CN" sz="24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minimize 20</a:t>
            </a:r>
            <a:r>
              <a:rPr lang="zh-CN" sz="24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𝐹 ⋅ ∑𝑦𝑗</a:t>
            </a:r>
            <a:r>
              <a:rPr lang="zh-CN" sz="24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zh-CN" sz="24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+ ∑𝑥𝑖𝑗 ⋅ </a:t>
            </a:r>
            <a:r>
              <a:rPr lang="zh-CN" sz="24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6</a:t>
            </a:r>
            <a:r>
              <a:rPr lang="zh-CN" sz="24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𝐷𝑖𝑗 ⋅ 𝐶𝑖</a:t>
            </a:r>
            <a:r>
              <a:rPr lang="zh-CN" sz="24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zh-CN" sz="24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+ ∑𝑦𝑗 ⋅ (</a:t>
            </a:r>
            <a:r>
              <a:rPr lang="zh-CN" sz="24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70</a:t>
            </a:r>
            <a:r>
              <a:rPr lang="zh-CN" sz="24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+</a:t>
            </a:r>
            <a:r>
              <a:rPr lang="zh-CN" sz="24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4.5</a:t>
            </a:r>
            <a:r>
              <a:rPr lang="zh-CN" sz="24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(𝑔′𝑗−</a:t>
            </a:r>
            <a:r>
              <a:rPr lang="zh-CN" sz="2400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</a:t>
            </a:r>
            <a:r>
              <a:rPr lang="zh-CN" sz="2400" b="1">
                <a:solidFill>
                  <a:srgbClr val="CC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)) ⋅ 𝐴𝑗</a:t>
            </a:r>
            <a:endParaRPr sz="2400">
              <a:solidFill>
                <a:srgbClr val="CC000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1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1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1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55"/>
          <p:cNvPicPr preferRelativeResize="0"/>
          <p:nvPr/>
        </p:nvPicPr>
        <p:blipFill rotWithShape="1">
          <a:blip r:embed="rId3">
            <a:alphaModFix/>
          </a:blip>
          <a:srcRect l="5350" t="8443" r="6208" b="10136"/>
          <a:stretch/>
        </p:blipFill>
        <p:spPr>
          <a:xfrm>
            <a:off x="1028850" y="1099901"/>
            <a:ext cx="3079100" cy="37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5"/>
          <p:cNvSpPr/>
          <p:nvPr/>
        </p:nvSpPr>
        <p:spPr>
          <a:xfrm>
            <a:off x="1531445" y="1548988"/>
            <a:ext cx="2150700" cy="2788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C00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C0002"/>
              </a:buClr>
              <a:buSzPts val="2000"/>
              <a:buFont typeface="Impact"/>
              <a:buNone/>
            </a:pPr>
            <a:r>
              <a:rPr lang="zh-CN"/>
              <a:t>Optimization Result</a:t>
            </a:r>
            <a:endParaRPr/>
          </a:p>
        </p:txBody>
      </p:sp>
      <p:pic>
        <p:nvPicPr>
          <p:cNvPr id="582" name="Google Shape;58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725" y="783375"/>
            <a:ext cx="6015950" cy="576982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5"/>
          <p:cNvSpPr/>
          <p:nvPr/>
        </p:nvSpPr>
        <p:spPr>
          <a:xfrm>
            <a:off x="1409850" y="5103875"/>
            <a:ext cx="3079200" cy="1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Average Nodes: 101.05</a:t>
            </a:r>
            <a:endParaRPr sz="1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Average Hubs: 7.6</a:t>
            </a:r>
            <a:endParaRPr sz="1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Average Costs: 2557.19</a:t>
            </a:r>
            <a:endParaRPr sz="16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6"/>
          <p:cNvSpPr/>
          <p:nvPr/>
        </p:nvSpPr>
        <p:spPr>
          <a:xfrm>
            <a:off x="5519140" y="3592450"/>
            <a:ext cx="216000" cy="21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0" name="Google Shape;590;p56"/>
          <p:cNvSpPr/>
          <p:nvPr/>
        </p:nvSpPr>
        <p:spPr>
          <a:xfrm>
            <a:off x="5519140" y="4028914"/>
            <a:ext cx="216000" cy="21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1" name="Google Shape;591;p56"/>
          <p:cNvSpPr txBox="1"/>
          <p:nvPr/>
        </p:nvSpPr>
        <p:spPr>
          <a:xfrm>
            <a:off x="5882347" y="3501000"/>
            <a:ext cx="316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Cost without local hubs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2" name="Google Shape;592;p56"/>
          <p:cNvSpPr txBox="1"/>
          <p:nvPr/>
        </p:nvSpPr>
        <p:spPr>
          <a:xfrm>
            <a:off x="5882347" y="3937475"/>
            <a:ext cx="32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Impact"/>
                <a:ea typeface="Impact"/>
                <a:cs typeface="Impact"/>
                <a:sym typeface="Impact"/>
              </a:rPr>
              <a:t>Cost with local hubs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3" name="Google Shape;593;p56"/>
          <p:cNvSpPr/>
          <p:nvPr/>
        </p:nvSpPr>
        <p:spPr>
          <a:xfrm>
            <a:off x="1458443" y="2101430"/>
            <a:ext cx="2598300" cy="2598300"/>
          </a:xfrm>
          <a:prstGeom prst="ellipse">
            <a:avLst/>
          </a:prstGeom>
          <a:solidFill>
            <a:srgbClr val="019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4" name="Google Shape;594;p56"/>
          <p:cNvSpPr txBox="1"/>
          <p:nvPr/>
        </p:nvSpPr>
        <p:spPr>
          <a:xfrm>
            <a:off x="4250122" y="2402682"/>
            <a:ext cx="7150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zh-CN" sz="48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Cost comparison</a:t>
            </a:r>
            <a:endParaRPr sz="48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95" name="Google Shape;595;p56"/>
          <p:cNvCxnSpPr/>
          <p:nvPr/>
        </p:nvCxnSpPr>
        <p:spPr>
          <a:xfrm>
            <a:off x="4391998" y="3308896"/>
            <a:ext cx="69129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1C000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6" name="Google Shape;596;p56"/>
          <p:cNvGrpSpPr/>
          <p:nvPr/>
        </p:nvGrpSpPr>
        <p:grpSpPr>
          <a:xfrm rot="-5400000">
            <a:off x="1075725" y="1718726"/>
            <a:ext cx="3363639" cy="3363639"/>
            <a:chOff x="2555776" y="915566"/>
            <a:chExt cx="1944300" cy="1944300"/>
          </a:xfrm>
        </p:grpSpPr>
        <p:sp>
          <p:nvSpPr>
            <p:cNvPr id="597" name="Google Shape;597;p56"/>
            <p:cNvSpPr/>
            <p:nvPr/>
          </p:nvSpPr>
          <p:spPr>
            <a:xfrm>
              <a:off x="2555776" y="915566"/>
              <a:ext cx="1944300" cy="1944300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20000">
                  <a:srgbClr val="BFBFBF"/>
                </a:gs>
                <a:gs pos="80000">
                  <a:srgbClr val="FFFFFF"/>
                </a:gs>
                <a:gs pos="100000">
                  <a:srgbClr val="FFFFFF"/>
                </a:gs>
              </a:gsLst>
              <a:lin ang="2700006" scaled="0"/>
            </a:gra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2678805" y="1038595"/>
              <a:ext cx="1698300" cy="1698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599" name="Google Shape;599;p56"/>
          <p:cNvSpPr/>
          <p:nvPr/>
        </p:nvSpPr>
        <p:spPr>
          <a:xfrm>
            <a:off x="1401236" y="2034162"/>
            <a:ext cx="27135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0" b="1">
                <a:solidFill>
                  <a:srgbClr val="F8F8F8"/>
                </a:solidFill>
                <a:latin typeface="Impact"/>
                <a:ea typeface="Impact"/>
                <a:cs typeface="Impact"/>
                <a:sym typeface="Impact"/>
              </a:rPr>
              <a:t>④</a:t>
            </a:r>
            <a:endParaRPr sz="11500" b="1">
              <a:solidFill>
                <a:srgbClr val="F8F8F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7"/>
          <p:cNvSpPr/>
          <p:nvPr/>
        </p:nvSpPr>
        <p:spPr>
          <a:xfrm rot="5400000">
            <a:off x="6128115" y="2823297"/>
            <a:ext cx="5067073" cy="974776"/>
          </a:xfrm>
          <a:prstGeom prst="ellipse">
            <a:avLst/>
          </a:prstGeom>
          <a:gradFill>
            <a:gsLst>
              <a:gs pos="0">
                <a:srgbClr val="000000">
                  <a:alpha val="22745"/>
                </a:srgbClr>
              </a:gs>
              <a:gs pos="47000">
                <a:srgbClr val="747474">
                  <a:alpha val="14901"/>
                </a:srgbClr>
              </a:gs>
              <a:gs pos="100000">
                <a:srgbClr val="E8E8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7"/>
          <p:cNvSpPr/>
          <p:nvPr/>
        </p:nvSpPr>
        <p:spPr>
          <a:xfrm>
            <a:off x="4724033" y="4806262"/>
            <a:ext cx="3807105" cy="1179570"/>
          </a:xfrm>
          <a:prstGeom prst="ellipse">
            <a:avLst/>
          </a:prstGeom>
          <a:gradFill>
            <a:gsLst>
              <a:gs pos="0">
                <a:srgbClr val="000000">
                  <a:alpha val="22745"/>
                </a:srgbClr>
              </a:gs>
              <a:gs pos="47000">
                <a:srgbClr val="747474">
                  <a:alpha val="14901"/>
                </a:srgbClr>
              </a:gs>
              <a:gs pos="100000">
                <a:srgbClr val="E8E8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9" name="Google Shape;609;p57"/>
          <p:cNvGrpSpPr/>
          <p:nvPr/>
        </p:nvGrpSpPr>
        <p:grpSpPr>
          <a:xfrm>
            <a:off x="287593" y="1108102"/>
            <a:ext cx="8281257" cy="4730083"/>
            <a:chOff x="1248875" y="836707"/>
            <a:chExt cx="6211098" cy="3547651"/>
          </a:xfrm>
        </p:grpSpPr>
        <p:sp>
          <p:nvSpPr>
            <p:cNvPr id="612" name="Google Shape;612;p57"/>
            <p:cNvSpPr/>
            <p:nvPr/>
          </p:nvSpPr>
          <p:spPr>
            <a:xfrm rot="5400000">
              <a:off x="5233774" y="1191632"/>
              <a:ext cx="1076903" cy="513599"/>
            </a:xfrm>
            <a:prstGeom prst="roundRect">
              <a:avLst>
                <a:gd name="adj" fmla="val 15457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7"/>
            <p:cNvSpPr/>
            <p:nvPr/>
          </p:nvSpPr>
          <p:spPr>
            <a:xfrm rot="5400000">
              <a:off x="6467735" y="1177344"/>
              <a:ext cx="1076903" cy="513599"/>
            </a:xfrm>
            <a:prstGeom prst="roundRect">
              <a:avLst>
                <a:gd name="adj" fmla="val 15457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7"/>
            <p:cNvSpPr/>
            <p:nvPr/>
          </p:nvSpPr>
          <p:spPr>
            <a:xfrm rot="5400000">
              <a:off x="4003176" y="1170677"/>
              <a:ext cx="1076903" cy="513599"/>
            </a:xfrm>
            <a:prstGeom prst="roundRect">
              <a:avLst>
                <a:gd name="adj" fmla="val 15457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7"/>
            <p:cNvSpPr/>
            <p:nvPr/>
          </p:nvSpPr>
          <p:spPr>
            <a:xfrm>
              <a:off x="1248875" y="892958"/>
              <a:ext cx="2827200" cy="3491400"/>
            </a:xfrm>
            <a:prstGeom prst="roundRect">
              <a:avLst>
                <a:gd name="adj" fmla="val 4670"/>
              </a:avLst>
            </a:prstGeom>
            <a:gradFill>
              <a:gsLst>
                <a:gs pos="0">
                  <a:srgbClr val="7F7F7F"/>
                </a:gs>
                <a:gs pos="100000">
                  <a:srgbClr val="3F3F3F"/>
                </a:gs>
              </a:gsLst>
              <a:lin ang="2700006" scaled="0"/>
            </a:gradFill>
            <a:ln w="222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39700" dist="762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1413289" y="1020618"/>
              <a:ext cx="2498400" cy="31173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lt1"/>
                </a:gs>
                <a:gs pos="52000">
                  <a:srgbClr val="F4F4F4"/>
                </a:gs>
                <a:gs pos="100000">
                  <a:srgbClr val="E2E2E2"/>
                </a:gs>
              </a:gsLst>
              <a:lin ang="0" scaled="0"/>
            </a:gradFill>
            <a:ln>
              <a:noFill/>
            </a:ln>
            <a:effectLst>
              <a:outerShdw blurRad="177800" dist="88900" dir="2700000" algn="t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1" name="Google Shape;621;p57"/>
            <p:cNvGrpSpPr/>
            <p:nvPr/>
          </p:nvGrpSpPr>
          <p:grpSpPr>
            <a:xfrm>
              <a:off x="1474089" y="1082246"/>
              <a:ext cx="2376527" cy="159858"/>
              <a:chOff x="2149647" y="1165390"/>
              <a:chExt cx="3485665" cy="234465"/>
            </a:xfrm>
          </p:grpSpPr>
          <p:grpSp>
            <p:nvGrpSpPr>
              <p:cNvPr id="622" name="Google Shape;622;p57"/>
              <p:cNvGrpSpPr/>
              <p:nvPr/>
            </p:nvGrpSpPr>
            <p:grpSpPr>
              <a:xfrm>
                <a:off x="2149647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23" name="Google Shape;623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4" name="Google Shape;624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5" name="Google Shape;625;p57"/>
              <p:cNvGrpSpPr/>
              <p:nvPr/>
            </p:nvGrpSpPr>
            <p:grpSpPr>
              <a:xfrm>
                <a:off x="2510892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26" name="Google Shape;626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28" name="Google Shape;628;p57"/>
              <p:cNvGrpSpPr/>
              <p:nvPr/>
            </p:nvGrpSpPr>
            <p:grpSpPr>
              <a:xfrm>
                <a:off x="2872136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29" name="Google Shape;629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1" name="Google Shape;631;p57"/>
              <p:cNvGrpSpPr/>
              <p:nvPr/>
            </p:nvGrpSpPr>
            <p:grpSpPr>
              <a:xfrm>
                <a:off x="3233380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32" name="Google Shape;632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4" name="Google Shape;634;p57"/>
              <p:cNvGrpSpPr/>
              <p:nvPr/>
            </p:nvGrpSpPr>
            <p:grpSpPr>
              <a:xfrm>
                <a:off x="3594625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35" name="Google Shape;635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7" name="Google Shape;637;p57"/>
              <p:cNvGrpSpPr/>
              <p:nvPr/>
            </p:nvGrpSpPr>
            <p:grpSpPr>
              <a:xfrm>
                <a:off x="3955869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38" name="Google Shape;638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9" name="Google Shape;639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0" name="Google Shape;640;p57"/>
              <p:cNvGrpSpPr/>
              <p:nvPr/>
            </p:nvGrpSpPr>
            <p:grpSpPr>
              <a:xfrm>
                <a:off x="4317114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41" name="Google Shape;641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2" name="Google Shape;642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3" name="Google Shape;643;p57"/>
              <p:cNvGrpSpPr/>
              <p:nvPr/>
            </p:nvGrpSpPr>
            <p:grpSpPr>
              <a:xfrm>
                <a:off x="4678358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44" name="Google Shape;644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6" name="Google Shape;646;p57"/>
              <p:cNvGrpSpPr/>
              <p:nvPr/>
            </p:nvGrpSpPr>
            <p:grpSpPr>
              <a:xfrm>
                <a:off x="5039603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47" name="Google Shape;647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49" name="Google Shape;649;p57"/>
              <p:cNvGrpSpPr/>
              <p:nvPr/>
            </p:nvGrpSpPr>
            <p:grpSpPr>
              <a:xfrm>
                <a:off x="5400847" y="1165390"/>
                <a:ext cx="234465" cy="234465"/>
                <a:chOff x="2483009" y="1114425"/>
                <a:chExt cx="209400" cy="209400"/>
              </a:xfrm>
            </p:grpSpPr>
            <p:sp>
              <p:nvSpPr>
                <p:cNvPr id="650" name="Google Shape;650;p57"/>
                <p:cNvSpPr/>
                <p:nvPr/>
              </p:nvSpPr>
              <p:spPr>
                <a:xfrm>
                  <a:off x="2483009" y="1114425"/>
                  <a:ext cx="209400" cy="2094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17000">
                      <a:srgbClr val="A5A5A5"/>
                    </a:gs>
                    <a:gs pos="35000">
                      <a:srgbClr val="F2F2F2"/>
                    </a:gs>
                    <a:gs pos="55000">
                      <a:srgbClr val="A5A5A5"/>
                    </a:gs>
                    <a:gs pos="75000">
                      <a:srgbClr val="F2F2F2"/>
                    </a:gs>
                    <a:gs pos="100000">
                      <a:srgbClr val="A5A5A5"/>
                    </a:gs>
                  </a:gsLst>
                  <a:lin ang="2700006" scaled="0"/>
                </a:gradFill>
                <a:ln>
                  <a:noFill/>
                </a:ln>
                <a:effectLst>
                  <a:outerShdw blurRad="12700" dist="127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57"/>
                <p:cNvSpPr/>
                <p:nvPr/>
              </p:nvSpPr>
              <p:spPr>
                <a:xfrm>
                  <a:off x="2502059" y="1133475"/>
                  <a:ext cx="171300" cy="171300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52" name="Google Shape;652;p57"/>
            <p:cNvGrpSpPr/>
            <p:nvPr/>
          </p:nvGrpSpPr>
          <p:grpSpPr>
            <a:xfrm>
              <a:off x="1515284" y="836707"/>
              <a:ext cx="64611" cy="330741"/>
              <a:chOff x="2244442" y="772895"/>
              <a:chExt cx="94765" cy="485100"/>
            </a:xfrm>
          </p:grpSpPr>
          <p:sp>
            <p:nvSpPr>
              <p:cNvPr id="653" name="Google Shape;653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5" name="Google Shape;655;p57"/>
            <p:cNvGrpSpPr/>
            <p:nvPr/>
          </p:nvGrpSpPr>
          <p:grpSpPr>
            <a:xfrm>
              <a:off x="1762550" y="836707"/>
              <a:ext cx="64611" cy="330741"/>
              <a:chOff x="2244442" y="772895"/>
              <a:chExt cx="94765" cy="485100"/>
            </a:xfrm>
          </p:grpSpPr>
          <p:sp>
            <p:nvSpPr>
              <p:cNvPr id="656" name="Google Shape;656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8" name="Google Shape;658;p57"/>
            <p:cNvGrpSpPr/>
            <p:nvPr/>
          </p:nvGrpSpPr>
          <p:grpSpPr>
            <a:xfrm>
              <a:off x="2009815" y="836707"/>
              <a:ext cx="64611" cy="330741"/>
              <a:chOff x="2244442" y="772895"/>
              <a:chExt cx="94765" cy="485100"/>
            </a:xfrm>
          </p:grpSpPr>
          <p:sp>
            <p:nvSpPr>
              <p:cNvPr id="659" name="Google Shape;659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1" name="Google Shape;661;p57"/>
            <p:cNvGrpSpPr/>
            <p:nvPr/>
          </p:nvGrpSpPr>
          <p:grpSpPr>
            <a:xfrm>
              <a:off x="2257079" y="836707"/>
              <a:ext cx="64611" cy="330741"/>
              <a:chOff x="2244442" y="772895"/>
              <a:chExt cx="94765" cy="485100"/>
            </a:xfrm>
          </p:grpSpPr>
          <p:sp>
            <p:nvSpPr>
              <p:cNvPr id="662" name="Google Shape;662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57"/>
            <p:cNvGrpSpPr/>
            <p:nvPr/>
          </p:nvGrpSpPr>
          <p:grpSpPr>
            <a:xfrm>
              <a:off x="2504345" y="836707"/>
              <a:ext cx="64611" cy="330741"/>
              <a:chOff x="2244442" y="772895"/>
              <a:chExt cx="94765" cy="485100"/>
            </a:xfrm>
          </p:grpSpPr>
          <p:sp>
            <p:nvSpPr>
              <p:cNvPr id="665" name="Google Shape;665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7" name="Google Shape;667;p57"/>
            <p:cNvGrpSpPr/>
            <p:nvPr/>
          </p:nvGrpSpPr>
          <p:grpSpPr>
            <a:xfrm>
              <a:off x="2751610" y="836707"/>
              <a:ext cx="64611" cy="330741"/>
              <a:chOff x="2244442" y="772895"/>
              <a:chExt cx="94765" cy="485100"/>
            </a:xfrm>
          </p:grpSpPr>
          <p:sp>
            <p:nvSpPr>
              <p:cNvPr id="668" name="Google Shape;668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0" name="Google Shape;670;p57"/>
            <p:cNvGrpSpPr/>
            <p:nvPr/>
          </p:nvGrpSpPr>
          <p:grpSpPr>
            <a:xfrm>
              <a:off x="2998875" y="836707"/>
              <a:ext cx="64611" cy="330741"/>
              <a:chOff x="2244442" y="772895"/>
              <a:chExt cx="94765" cy="485100"/>
            </a:xfrm>
          </p:grpSpPr>
          <p:sp>
            <p:nvSpPr>
              <p:cNvPr id="671" name="Google Shape;671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3" name="Google Shape;673;p57"/>
            <p:cNvGrpSpPr/>
            <p:nvPr/>
          </p:nvGrpSpPr>
          <p:grpSpPr>
            <a:xfrm>
              <a:off x="3246140" y="836707"/>
              <a:ext cx="64611" cy="330741"/>
              <a:chOff x="2244442" y="772895"/>
              <a:chExt cx="94765" cy="485100"/>
            </a:xfrm>
          </p:grpSpPr>
          <p:sp>
            <p:nvSpPr>
              <p:cNvPr id="674" name="Google Shape;674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6" name="Google Shape;676;p57"/>
            <p:cNvGrpSpPr/>
            <p:nvPr/>
          </p:nvGrpSpPr>
          <p:grpSpPr>
            <a:xfrm>
              <a:off x="3493406" y="836707"/>
              <a:ext cx="64611" cy="330741"/>
              <a:chOff x="2244442" y="772895"/>
              <a:chExt cx="94765" cy="485100"/>
            </a:xfrm>
          </p:grpSpPr>
          <p:sp>
            <p:nvSpPr>
              <p:cNvPr id="677" name="Google Shape;677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9" name="Google Shape;679;p57"/>
            <p:cNvGrpSpPr/>
            <p:nvPr/>
          </p:nvGrpSpPr>
          <p:grpSpPr>
            <a:xfrm>
              <a:off x="3740671" y="836707"/>
              <a:ext cx="64611" cy="330741"/>
              <a:chOff x="2244442" y="772895"/>
              <a:chExt cx="94765" cy="485100"/>
            </a:xfrm>
          </p:grpSpPr>
          <p:sp>
            <p:nvSpPr>
              <p:cNvPr id="680" name="Google Shape;680;p57"/>
              <p:cNvSpPr/>
              <p:nvPr/>
            </p:nvSpPr>
            <p:spPr>
              <a:xfrm>
                <a:off x="2244442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57"/>
              <p:cNvSpPr/>
              <p:nvPr/>
            </p:nvSpPr>
            <p:spPr>
              <a:xfrm>
                <a:off x="2313407" y="772895"/>
                <a:ext cx="25800" cy="4851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7F7F7F"/>
                  </a:gs>
                  <a:gs pos="23000">
                    <a:srgbClr val="A5A5A5"/>
                  </a:gs>
                  <a:gs pos="52000">
                    <a:srgbClr val="D8D8D8"/>
                  </a:gs>
                  <a:gs pos="74000">
                    <a:schemeClr val="lt1"/>
                  </a:gs>
                  <a:gs pos="100000">
                    <a:srgbClr val="A5A5A5"/>
                  </a:gs>
                </a:gsLst>
                <a:lin ang="5400012" scaled="0"/>
              </a:gradFill>
              <a:ln w="19050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6" name="Google Shape;686;p57"/>
            <p:cNvGrpSpPr/>
            <p:nvPr/>
          </p:nvGrpSpPr>
          <p:grpSpPr>
            <a:xfrm>
              <a:off x="4326203" y="852545"/>
              <a:ext cx="425584" cy="747926"/>
              <a:chOff x="5696550" y="977138"/>
              <a:chExt cx="624206" cy="1096987"/>
            </a:xfrm>
          </p:grpSpPr>
          <p:sp>
            <p:nvSpPr>
              <p:cNvPr id="687" name="Google Shape;687;p57"/>
              <p:cNvSpPr/>
              <p:nvPr/>
            </p:nvSpPr>
            <p:spPr>
              <a:xfrm rot="5400000">
                <a:off x="5533933" y="1303474"/>
                <a:ext cx="924428" cy="526927"/>
              </a:xfrm>
              <a:custGeom>
                <a:avLst/>
                <a:gdLst/>
                <a:ahLst/>
                <a:cxnLst/>
                <a:rect l="l" t="t" r="r" b="b"/>
                <a:pathLst>
                  <a:path w="1232570" h="1080876" extrusionOk="0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gradFill>
                <a:gsLst>
                  <a:gs pos="0">
                    <a:srgbClr val="FFC000"/>
                  </a:gs>
                  <a:gs pos="5130">
                    <a:srgbClr val="FFC000"/>
                  </a:gs>
                  <a:gs pos="52000">
                    <a:srgbClr val="FF0000"/>
                  </a:gs>
                  <a:gs pos="100000">
                    <a:srgbClr val="C00000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27000" dist="635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688" name="Google Shape;688;p57"/>
              <p:cNvSpPr/>
              <p:nvPr/>
            </p:nvSpPr>
            <p:spPr>
              <a:xfrm rot="5400000">
                <a:off x="5460159" y="1213528"/>
                <a:ext cx="1096987" cy="624206"/>
              </a:xfrm>
              <a:custGeom>
                <a:avLst/>
                <a:gdLst/>
                <a:ahLst/>
                <a:cxnLst/>
                <a:rect l="l" t="t" r="r" b="b"/>
                <a:pathLst>
                  <a:path w="1232570" h="1080876" extrusionOk="0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solidFill>
                <a:srgbClr val="E90012"/>
              </a:solidFill>
              <a:ln>
                <a:noFill/>
              </a:ln>
              <a:effectLst>
                <a:outerShdw blurRad="127000" dist="635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9" name="Google Shape;689;p57"/>
            <p:cNvGrpSpPr/>
            <p:nvPr/>
          </p:nvGrpSpPr>
          <p:grpSpPr>
            <a:xfrm>
              <a:off x="6790762" y="859213"/>
              <a:ext cx="425584" cy="747926"/>
              <a:chOff x="5696550" y="977138"/>
              <a:chExt cx="624206" cy="1096987"/>
            </a:xfrm>
          </p:grpSpPr>
          <p:sp>
            <p:nvSpPr>
              <p:cNvPr id="690" name="Google Shape;690;p57"/>
              <p:cNvSpPr/>
              <p:nvPr/>
            </p:nvSpPr>
            <p:spPr>
              <a:xfrm rot="5400000">
                <a:off x="5533933" y="1303474"/>
                <a:ext cx="924428" cy="526927"/>
              </a:xfrm>
              <a:custGeom>
                <a:avLst/>
                <a:gdLst/>
                <a:ahLst/>
                <a:cxnLst/>
                <a:rect l="l" t="t" r="r" b="b"/>
                <a:pathLst>
                  <a:path w="1232570" h="1080876" extrusionOk="0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solidFill>
                <a:srgbClr val="01A9BB"/>
              </a:solidFill>
              <a:ln>
                <a:noFill/>
              </a:ln>
              <a:effectLst>
                <a:outerShdw blurRad="215900" dist="76200" dir="2700000" algn="tl" rotWithShape="0">
                  <a:srgbClr val="000000">
                    <a:alpha val="3686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57"/>
              <p:cNvSpPr/>
              <p:nvPr/>
            </p:nvSpPr>
            <p:spPr>
              <a:xfrm rot="5400000">
                <a:off x="5460159" y="1213528"/>
                <a:ext cx="1096987" cy="624206"/>
              </a:xfrm>
              <a:custGeom>
                <a:avLst/>
                <a:gdLst/>
                <a:ahLst/>
                <a:cxnLst/>
                <a:rect l="l" t="t" r="r" b="b"/>
                <a:pathLst>
                  <a:path w="1232570" h="1080876" extrusionOk="0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solidFill>
                <a:srgbClr val="E90012"/>
              </a:solidFill>
              <a:ln>
                <a:noFill/>
              </a:ln>
              <a:effectLst>
                <a:outerShdw blurRad="127000" dist="635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</p:grpSp>
        <p:grpSp>
          <p:nvGrpSpPr>
            <p:cNvPr id="692" name="Google Shape;692;p57"/>
            <p:cNvGrpSpPr/>
            <p:nvPr/>
          </p:nvGrpSpPr>
          <p:grpSpPr>
            <a:xfrm>
              <a:off x="5559067" y="874954"/>
              <a:ext cx="425584" cy="747926"/>
              <a:chOff x="5696550" y="977138"/>
              <a:chExt cx="624206" cy="1096987"/>
            </a:xfrm>
          </p:grpSpPr>
          <p:sp>
            <p:nvSpPr>
              <p:cNvPr id="693" name="Google Shape;693;p57"/>
              <p:cNvSpPr/>
              <p:nvPr/>
            </p:nvSpPr>
            <p:spPr>
              <a:xfrm rot="5400000">
                <a:off x="5533934" y="1303475"/>
                <a:ext cx="924428" cy="526927"/>
              </a:xfrm>
              <a:custGeom>
                <a:avLst/>
                <a:gdLst/>
                <a:ahLst/>
                <a:cxnLst/>
                <a:rect l="l" t="t" r="r" b="b"/>
                <a:pathLst>
                  <a:path w="1232570" h="1080876" extrusionOk="0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gradFill>
                <a:gsLst>
                  <a:gs pos="0">
                    <a:srgbClr val="E04949"/>
                  </a:gs>
                  <a:gs pos="38000">
                    <a:srgbClr val="E04949"/>
                  </a:gs>
                  <a:gs pos="100000">
                    <a:srgbClr val="E04949"/>
                  </a:gs>
                </a:gsLst>
                <a:lin ang="0" scaled="0"/>
              </a:gradFill>
              <a:ln>
                <a:noFill/>
              </a:ln>
              <a:effectLst>
                <a:outerShdw blurRad="215900" dist="76200" dir="2700000" algn="tl" rotWithShape="0">
                  <a:srgbClr val="000000">
                    <a:alpha val="3686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57"/>
              <p:cNvSpPr/>
              <p:nvPr/>
            </p:nvSpPr>
            <p:spPr>
              <a:xfrm rot="5400000">
                <a:off x="5460159" y="1213528"/>
                <a:ext cx="1096987" cy="624206"/>
              </a:xfrm>
              <a:custGeom>
                <a:avLst/>
                <a:gdLst/>
                <a:ahLst/>
                <a:cxnLst/>
                <a:rect l="l" t="t" r="r" b="b"/>
                <a:pathLst>
                  <a:path w="1232570" h="1080876" extrusionOk="0">
                    <a:moveTo>
                      <a:pt x="0" y="0"/>
                    </a:moveTo>
                    <a:lnTo>
                      <a:pt x="13985" y="0"/>
                    </a:lnTo>
                    <a:cubicBezTo>
                      <a:pt x="41269" y="0"/>
                      <a:pt x="66735" y="0"/>
                      <a:pt x="90502" y="0"/>
                    </a:cubicBezTo>
                    <a:lnTo>
                      <a:pt x="150524" y="0"/>
                    </a:lnTo>
                    <a:lnTo>
                      <a:pt x="156832" y="0"/>
                    </a:lnTo>
                    <a:cubicBezTo>
                      <a:pt x="177325" y="0"/>
                      <a:pt x="196242" y="0"/>
                      <a:pt x="213704" y="0"/>
                    </a:cubicBezTo>
                    <a:lnTo>
                      <a:pt x="237954" y="0"/>
                    </a:lnTo>
                    <a:lnTo>
                      <a:pt x="261845" y="0"/>
                    </a:lnTo>
                    <a:cubicBezTo>
                      <a:pt x="276518" y="0"/>
                      <a:pt x="289856" y="0"/>
                      <a:pt x="301983" y="0"/>
                    </a:cubicBezTo>
                    <a:lnTo>
                      <a:pt x="314471" y="0"/>
                    </a:lnTo>
                    <a:lnTo>
                      <a:pt x="361158" y="0"/>
                    </a:lnTo>
                    <a:lnTo>
                      <a:pt x="378443" y="0"/>
                    </a:lnTo>
                    <a:lnTo>
                      <a:pt x="380801" y="0"/>
                    </a:lnTo>
                    <a:lnTo>
                      <a:pt x="397052" y="0"/>
                    </a:lnTo>
                    <a:cubicBezTo>
                      <a:pt x="423245" y="0"/>
                      <a:pt x="423245" y="0"/>
                      <a:pt x="423245" y="0"/>
                    </a:cubicBezTo>
                    <a:lnTo>
                      <a:pt x="437673" y="0"/>
                    </a:lnTo>
                    <a:lnTo>
                      <a:pt x="465873" y="0"/>
                    </a:lnTo>
                    <a:lnTo>
                      <a:pt x="506837" y="0"/>
                    </a:lnTo>
                    <a:lnTo>
                      <a:pt x="542389" y="0"/>
                    </a:lnTo>
                    <a:lnTo>
                      <a:pt x="558813" y="0"/>
                    </a:lnTo>
                    <a:cubicBezTo>
                      <a:pt x="573547" y="0"/>
                      <a:pt x="585824" y="0"/>
                      <a:pt x="596056" y="0"/>
                    </a:cubicBezTo>
                    <a:lnTo>
                      <a:pt x="608720" y="0"/>
                    </a:lnTo>
                    <a:lnTo>
                      <a:pt x="621020" y="0"/>
                    </a:lnTo>
                    <a:cubicBezTo>
                      <a:pt x="647214" y="0"/>
                      <a:pt x="647214" y="0"/>
                      <a:pt x="647214" y="0"/>
                    </a:cubicBezTo>
                    <a:lnTo>
                      <a:pt x="665591" y="0"/>
                    </a:lnTo>
                    <a:cubicBezTo>
                      <a:pt x="875132" y="0"/>
                      <a:pt x="875132" y="0"/>
                      <a:pt x="875132" y="0"/>
                    </a:cubicBezTo>
                    <a:cubicBezTo>
                      <a:pt x="910609" y="0"/>
                      <a:pt x="953183" y="24848"/>
                      <a:pt x="970922" y="55020"/>
                    </a:cubicBezTo>
                    <a:cubicBezTo>
                      <a:pt x="1219266" y="485418"/>
                      <a:pt x="1219266" y="485418"/>
                      <a:pt x="1219266" y="485418"/>
                    </a:cubicBezTo>
                    <a:cubicBezTo>
                      <a:pt x="1237005" y="515590"/>
                      <a:pt x="1237005" y="565286"/>
                      <a:pt x="1219266" y="595458"/>
                    </a:cubicBezTo>
                    <a:cubicBezTo>
                      <a:pt x="970922" y="1025856"/>
                      <a:pt x="970922" y="1025856"/>
                      <a:pt x="970922" y="1025856"/>
                    </a:cubicBezTo>
                    <a:cubicBezTo>
                      <a:pt x="953183" y="1056029"/>
                      <a:pt x="910609" y="1080876"/>
                      <a:pt x="875132" y="1080876"/>
                    </a:cubicBezTo>
                    <a:lnTo>
                      <a:pt x="647214" y="1080876"/>
                    </a:lnTo>
                    <a:lnTo>
                      <a:pt x="423245" y="1080876"/>
                    </a:lnTo>
                    <a:lnTo>
                      <a:pt x="378443" y="1080876"/>
                    </a:lnTo>
                    <a:lnTo>
                      <a:pt x="150524" y="1080876"/>
                    </a:lnTo>
                    <a:lnTo>
                      <a:pt x="0" y="1080876"/>
                    </a:lnTo>
                    <a:close/>
                  </a:path>
                </a:pathLst>
              </a:custGeom>
              <a:solidFill>
                <a:srgbClr val="E90012"/>
              </a:solidFill>
              <a:ln>
                <a:noFill/>
              </a:ln>
              <a:effectLst>
                <a:outerShdw blurRad="127000" dist="635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</p:grpSp>
        <p:sp>
          <p:nvSpPr>
            <p:cNvPr id="699" name="Google Shape;699;p57"/>
            <p:cNvSpPr txBox="1"/>
            <p:nvPr/>
          </p:nvSpPr>
          <p:spPr>
            <a:xfrm>
              <a:off x="3936542" y="2649386"/>
              <a:ext cx="1335375" cy="230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grpSp>
          <p:nvGrpSpPr>
            <p:cNvPr id="707" name="Google Shape;707;p57"/>
            <p:cNvGrpSpPr/>
            <p:nvPr/>
          </p:nvGrpSpPr>
          <p:grpSpPr>
            <a:xfrm>
              <a:off x="4741421" y="3775815"/>
              <a:ext cx="260776" cy="305503"/>
              <a:chOff x="1776" y="1776"/>
              <a:chExt cx="64" cy="75"/>
            </a:xfrm>
          </p:grpSpPr>
          <p:sp>
            <p:nvSpPr>
              <p:cNvPr id="708" name="Google Shape;708;p57"/>
              <p:cNvSpPr/>
              <p:nvPr/>
            </p:nvSpPr>
            <p:spPr>
              <a:xfrm>
                <a:off x="1795" y="1779"/>
                <a:ext cx="29" cy="2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0" extrusionOk="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57"/>
              <p:cNvSpPr/>
              <p:nvPr/>
            </p:nvSpPr>
            <p:spPr>
              <a:xfrm>
                <a:off x="1776" y="1810"/>
                <a:ext cx="64" cy="41"/>
              </a:xfrm>
              <a:custGeom>
                <a:avLst/>
                <a:gdLst/>
                <a:ahLst/>
                <a:cxnLst/>
                <a:rect l="l" t="t" r="r" b="b"/>
                <a:pathLst>
                  <a:path w="24" h="16" extrusionOk="0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57"/>
              <p:cNvSpPr/>
              <p:nvPr/>
            </p:nvSpPr>
            <p:spPr>
              <a:xfrm>
                <a:off x="1795" y="1776"/>
                <a:ext cx="29" cy="2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0" extrusionOk="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57"/>
              <p:cNvSpPr/>
              <p:nvPr/>
            </p:nvSpPr>
            <p:spPr>
              <a:xfrm>
                <a:off x="1776" y="1807"/>
                <a:ext cx="64" cy="42"/>
              </a:xfrm>
              <a:custGeom>
                <a:avLst/>
                <a:gdLst/>
                <a:ahLst/>
                <a:cxnLst/>
                <a:rect l="l" t="t" r="r" b="b"/>
                <a:pathLst>
                  <a:path w="24" h="16" extrusionOk="0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2" name="Google Shape;712;p57"/>
            <p:cNvGrpSpPr/>
            <p:nvPr/>
          </p:nvGrpSpPr>
          <p:grpSpPr>
            <a:xfrm>
              <a:off x="5981738" y="3745807"/>
              <a:ext cx="318013" cy="321657"/>
              <a:chOff x="2426" y="2781"/>
              <a:chExt cx="593" cy="600"/>
            </a:xfrm>
          </p:grpSpPr>
          <p:sp>
            <p:nvSpPr>
              <p:cNvPr id="713" name="Google Shape;713;p57"/>
              <p:cNvSpPr/>
              <p:nvPr/>
            </p:nvSpPr>
            <p:spPr>
              <a:xfrm>
                <a:off x="2442" y="2805"/>
                <a:ext cx="577" cy="57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41" extrusionOk="0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57"/>
              <p:cNvSpPr/>
              <p:nvPr/>
            </p:nvSpPr>
            <p:spPr>
              <a:xfrm>
                <a:off x="2426" y="2781"/>
                <a:ext cx="275" cy="27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14" extrusionOk="0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5" name="Google Shape;715;p57"/>
            <p:cNvGrpSpPr/>
            <p:nvPr/>
          </p:nvGrpSpPr>
          <p:grpSpPr>
            <a:xfrm>
              <a:off x="7159466" y="3784057"/>
              <a:ext cx="300507" cy="327022"/>
              <a:chOff x="4873626" y="1965325"/>
              <a:chExt cx="269876" cy="293688"/>
            </a:xfrm>
          </p:grpSpPr>
          <p:sp>
            <p:nvSpPr>
              <p:cNvPr id="716" name="Google Shape;716;p57"/>
              <p:cNvSpPr/>
              <p:nvPr/>
            </p:nvSpPr>
            <p:spPr>
              <a:xfrm>
                <a:off x="4873626" y="2127250"/>
                <a:ext cx="112713" cy="131763"/>
              </a:xfrm>
              <a:custGeom>
                <a:avLst/>
                <a:gdLst/>
                <a:ahLst/>
                <a:cxnLst/>
                <a:rect l="l" t="t" r="r" b="b"/>
                <a:pathLst>
                  <a:path w="30" h="35" extrusionOk="0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57"/>
              <p:cNvSpPr/>
              <p:nvPr/>
            </p:nvSpPr>
            <p:spPr>
              <a:xfrm>
                <a:off x="4884739" y="1973263"/>
                <a:ext cx="41275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11" h="39" extrusionOk="0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57"/>
              <p:cNvSpPr/>
              <p:nvPr/>
            </p:nvSpPr>
            <p:spPr>
              <a:xfrm>
                <a:off x="4940301" y="1965325"/>
                <a:ext cx="177800" cy="293688"/>
              </a:xfrm>
              <a:custGeom>
                <a:avLst/>
                <a:gdLst/>
                <a:ahLst/>
                <a:cxnLst/>
                <a:rect l="l" t="t" r="r" b="b"/>
                <a:pathLst>
                  <a:path w="47" h="78" extrusionOk="0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57"/>
              <p:cNvSpPr/>
              <p:nvPr/>
            </p:nvSpPr>
            <p:spPr>
              <a:xfrm>
                <a:off x="5046664" y="2093913"/>
                <a:ext cx="96838" cy="112713"/>
              </a:xfrm>
              <a:custGeom>
                <a:avLst/>
                <a:gdLst/>
                <a:ahLst/>
                <a:cxnLst/>
                <a:rect l="l" t="t" r="r" b="b"/>
                <a:pathLst>
                  <a:path w="26" h="30" extrusionOk="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5" name="Google Shape;605;p57"/>
          <p:cNvSpPr/>
          <p:nvPr/>
        </p:nvSpPr>
        <p:spPr>
          <a:xfrm>
            <a:off x="4724033" y="989098"/>
            <a:ext cx="3807000" cy="1179600"/>
          </a:xfrm>
          <a:prstGeom prst="ellipse">
            <a:avLst/>
          </a:prstGeom>
          <a:gradFill>
            <a:gsLst>
              <a:gs pos="0">
                <a:srgbClr val="000000">
                  <a:alpha val="22745"/>
                </a:srgbClr>
              </a:gs>
              <a:gs pos="47000">
                <a:srgbClr val="747474">
                  <a:alpha val="14901"/>
                </a:srgbClr>
              </a:gs>
              <a:gs pos="100000">
                <a:srgbClr val="E8E8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57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C0002"/>
              </a:buClr>
              <a:buSzPts val="2000"/>
              <a:buFont typeface="Impact"/>
              <a:buNone/>
            </a:pPr>
            <a:r>
              <a:rPr lang="en-US" altLang="zh-CN" dirty="0"/>
              <a:t>Cost </a:t>
            </a:r>
            <a:r>
              <a:rPr lang="en-US" altLang="zh-CN" dirty="0" err="1"/>
              <a:t>comparision</a:t>
            </a:r>
            <a:endParaRPr dirty="0"/>
          </a:p>
        </p:txBody>
      </p:sp>
      <p:sp>
        <p:nvSpPr>
          <p:cNvPr id="107" name="Google Shape;545;p54">
            <a:extLst>
              <a:ext uri="{FF2B5EF4-FFF2-40B4-BE49-F238E27FC236}">
                <a16:creationId xmlns:a16="http://schemas.microsoft.com/office/drawing/2014/main" id="{A928B37E-BB22-4EED-9971-042AF50D65FF}"/>
              </a:ext>
            </a:extLst>
          </p:cNvPr>
          <p:cNvSpPr txBox="1"/>
          <p:nvPr/>
        </p:nvSpPr>
        <p:spPr>
          <a:xfrm>
            <a:off x="759222" y="1811277"/>
            <a:ext cx="2977882" cy="265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With out clustering: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1C000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Direct transportation from customer areas to </a:t>
            </a:r>
            <a:r>
              <a:rPr lang="en-US" sz="1600" dirty="0" err="1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SFA</a:t>
            </a:r>
            <a:endParaRPr lang="en-US" sz="1600" dirty="0">
              <a:solidFill>
                <a:srgbClr val="1C000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800" dirty="0">
              <a:solidFill>
                <a:srgbClr val="1C000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No fix cost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800" dirty="0">
              <a:solidFill>
                <a:srgbClr val="1C000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dirty="0">
                <a:solidFill>
                  <a:srgbClr val="1C000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Only type C van is used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sz="1600" dirty="0">
              <a:solidFill>
                <a:srgbClr val="1C000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25DAB3B-9CD0-794D-A69E-2850202E3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35081"/>
              </p:ext>
            </p:extLst>
          </p:nvPr>
        </p:nvGraphicFramePr>
        <p:xfrm>
          <a:off x="4538579" y="2175067"/>
          <a:ext cx="7300174" cy="2680160"/>
        </p:xfrm>
        <a:graphic>
          <a:graphicData uri="http://schemas.openxmlformats.org/drawingml/2006/table">
            <a:tbl>
              <a:tblPr/>
              <a:tblGrid>
                <a:gridCol w="912522">
                  <a:extLst>
                    <a:ext uri="{9D8B030D-6E8A-4147-A177-3AD203B41FA5}">
                      <a16:colId xmlns:a16="http://schemas.microsoft.com/office/drawing/2014/main" val="2779334061"/>
                    </a:ext>
                  </a:extLst>
                </a:gridCol>
                <a:gridCol w="954477">
                  <a:extLst>
                    <a:ext uri="{9D8B030D-6E8A-4147-A177-3AD203B41FA5}">
                      <a16:colId xmlns:a16="http://schemas.microsoft.com/office/drawing/2014/main" val="1721299072"/>
                    </a:ext>
                  </a:extLst>
                </a:gridCol>
                <a:gridCol w="2255082">
                  <a:extLst>
                    <a:ext uri="{9D8B030D-6E8A-4147-A177-3AD203B41FA5}">
                      <a16:colId xmlns:a16="http://schemas.microsoft.com/office/drawing/2014/main" val="1673979620"/>
                    </a:ext>
                  </a:extLst>
                </a:gridCol>
                <a:gridCol w="2265571">
                  <a:extLst>
                    <a:ext uri="{9D8B030D-6E8A-4147-A177-3AD203B41FA5}">
                      <a16:colId xmlns:a16="http://schemas.microsoft.com/office/drawing/2014/main" val="1232005900"/>
                    </a:ext>
                  </a:extLst>
                </a:gridCol>
                <a:gridCol w="912522">
                  <a:extLst>
                    <a:ext uri="{9D8B030D-6E8A-4147-A177-3AD203B41FA5}">
                      <a16:colId xmlns:a16="http://schemas.microsoft.com/office/drawing/2014/main" val="710248771"/>
                    </a:ext>
                  </a:extLst>
                </a:gridCol>
              </a:tblGrid>
              <a:tr h="67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method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fixed 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Transportation cost - Type 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Transportation cost - Type 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cost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66056"/>
                  </a:ext>
                </a:extLst>
              </a:tr>
              <a:tr h="67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CN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676308.98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676308.98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703556"/>
                  </a:ext>
                </a:extLst>
              </a:tr>
              <a:tr h="67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26852.38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21251.42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51143.8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925517"/>
                  </a:ext>
                </a:extLst>
              </a:tr>
              <a:tr h="6700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2-node-path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26852.38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19222.3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49114.68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65564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stretch>
            <a:fillRect/>
          </a:stretch>
        </a:blip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8"/>
          <p:cNvSpPr/>
          <p:nvPr/>
        </p:nvSpPr>
        <p:spPr>
          <a:xfrm>
            <a:off x="5519140" y="3592450"/>
            <a:ext cx="216000" cy="217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9" name="Google Shape;729;p58"/>
          <p:cNvSpPr/>
          <p:nvPr/>
        </p:nvSpPr>
        <p:spPr>
          <a:xfrm>
            <a:off x="5519140" y="4028914"/>
            <a:ext cx="216000" cy="217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0" name="Google Shape;730;p58"/>
          <p:cNvSpPr/>
          <p:nvPr/>
        </p:nvSpPr>
        <p:spPr>
          <a:xfrm>
            <a:off x="5519140" y="4450495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1" name="Google Shape;731;p58"/>
          <p:cNvSpPr txBox="1"/>
          <p:nvPr/>
        </p:nvSpPr>
        <p:spPr>
          <a:xfrm>
            <a:off x="5882357" y="3501008"/>
            <a:ext cx="22648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Visulization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2" name="Google Shape;732;p58"/>
          <p:cNvSpPr txBox="1"/>
          <p:nvPr/>
        </p:nvSpPr>
        <p:spPr>
          <a:xfrm>
            <a:off x="5882357" y="3937472"/>
            <a:ext cx="22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Impact"/>
                <a:ea typeface="Impact"/>
                <a:cs typeface="Impact"/>
                <a:sym typeface="Impact"/>
              </a:rPr>
              <a:t>The variables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3" name="Google Shape;733;p58"/>
          <p:cNvSpPr txBox="1"/>
          <p:nvPr/>
        </p:nvSpPr>
        <p:spPr>
          <a:xfrm>
            <a:off x="5882357" y="4358440"/>
            <a:ext cx="22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Impact"/>
                <a:ea typeface="Impact"/>
                <a:cs typeface="Impact"/>
                <a:sym typeface="Impact"/>
              </a:rPr>
              <a:t>About the ‘key’</a:t>
            </a:r>
            <a:endParaRPr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4" name="Google Shape;734;p58"/>
          <p:cNvSpPr/>
          <p:nvPr/>
        </p:nvSpPr>
        <p:spPr>
          <a:xfrm>
            <a:off x="1458443" y="2101430"/>
            <a:ext cx="2598168" cy="2598168"/>
          </a:xfrm>
          <a:prstGeom prst="ellipse">
            <a:avLst/>
          </a:prstGeom>
          <a:solidFill>
            <a:srgbClr val="019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35" name="Google Shape;735;p58"/>
          <p:cNvSpPr txBox="1"/>
          <p:nvPr/>
        </p:nvSpPr>
        <p:spPr>
          <a:xfrm>
            <a:off x="4250122" y="2402682"/>
            <a:ext cx="715067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Further discussion</a:t>
            </a:r>
            <a:endParaRPr sz="48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36" name="Google Shape;736;p58"/>
          <p:cNvCxnSpPr/>
          <p:nvPr/>
        </p:nvCxnSpPr>
        <p:spPr>
          <a:xfrm>
            <a:off x="4391998" y="3308896"/>
            <a:ext cx="6912768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1C000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37" name="Google Shape;737;p58"/>
          <p:cNvGrpSpPr/>
          <p:nvPr/>
        </p:nvGrpSpPr>
        <p:grpSpPr>
          <a:xfrm rot="-5400000">
            <a:off x="1075752" y="1718739"/>
            <a:ext cx="3363551" cy="3363551"/>
            <a:chOff x="2555776" y="915566"/>
            <a:chExt cx="1944216" cy="1944216"/>
          </a:xfrm>
        </p:grpSpPr>
        <p:sp>
          <p:nvSpPr>
            <p:cNvPr id="738" name="Google Shape;738;p58"/>
            <p:cNvSpPr/>
            <p:nvPr/>
          </p:nvSpPr>
          <p:spPr>
            <a:xfrm>
              <a:off x="2555776" y="915566"/>
              <a:ext cx="1944216" cy="1944216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20000">
                  <a:srgbClr val="BFBFBF"/>
                </a:gs>
                <a:gs pos="80000">
                  <a:srgbClr val="FFFFFF"/>
                </a:gs>
                <a:gs pos="100000">
                  <a:srgbClr val="FFFFFF"/>
                </a:gs>
              </a:gsLst>
              <a:lin ang="2700000" scaled="0"/>
            </a:gra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739" name="Google Shape;739;p58"/>
            <p:cNvSpPr/>
            <p:nvPr/>
          </p:nvSpPr>
          <p:spPr>
            <a:xfrm>
              <a:off x="2678805" y="1038595"/>
              <a:ext cx="1698161" cy="1698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740" name="Google Shape;740;p58"/>
          <p:cNvSpPr/>
          <p:nvPr/>
        </p:nvSpPr>
        <p:spPr>
          <a:xfrm>
            <a:off x="1401236" y="2034162"/>
            <a:ext cx="2713480" cy="216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0" b="1">
                <a:solidFill>
                  <a:srgbClr val="F8F8F8"/>
                </a:solidFill>
                <a:latin typeface="Impact"/>
                <a:ea typeface="Impact"/>
                <a:cs typeface="Impact"/>
                <a:sym typeface="Impact"/>
              </a:rPr>
              <a:t>⑤</a:t>
            </a:r>
            <a:endParaRPr sz="11500" b="1">
              <a:solidFill>
                <a:srgbClr val="F8F8F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9"/>
          <p:cNvSpPr/>
          <p:nvPr/>
        </p:nvSpPr>
        <p:spPr>
          <a:xfrm>
            <a:off x="4984565" y="830917"/>
            <a:ext cx="3807013" cy="1179735"/>
          </a:xfrm>
          <a:prstGeom prst="ellipse">
            <a:avLst/>
          </a:prstGeom>
          <a:gradFill>
            <a:gsLst>
              <a:gs pos="0">
                <a:srgbClr val="000000">
                  <a:alpha val="22745"/>
                </a:srgbClr>
              </a:gs>
              <a:gs pos="47000">
                <a:srgbClr val="747474">
                  <a:alpha val="14901"/>
                </a:srgbClr>
              </a:gs>
              <a:gs pos="100000">
                <a:srgbClr val="E8E8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7" name="Google Shape;747;p59"/>
          <p:cNvGrpSpPr/>
          <p:nvPr/>
        </p:nvGrpSpPr>
        <p:grpSpPr>
          <a:xfrm>
            <a:off x="1667548" y="784648"/>
            <a:ext cx="8861668" cy="5303970"/>
            <a:chOff x="1248875" y="588485"/>
            <a:chExt cx="6646251" cy="3977978"/>
          </a:xfrm>
        </p:grpSpPr>
        <p:sp>
          <p:nvSpPr>
            <p:cNvPr id="748" name="Google Shape;748;p59"/>
            <p:cNvSpPr/>
            <p:nvPr/>
          </p:nvSpPr>
          <p:spPr>
            <a:xfrm rot="5400000">
              <a:off x="5629330" y="2123041"/>
              <a:ext cx="3800351" cy="731240"/>
            </a:xfrm>
            <a:prstGeom prst="ellipse">
              <a:avLst/>
            </a:prstGeom>
            <a:gradFill>
              <a:gsLst>
                <a:gs pos="0">
                  <a:srgbClr val="000000">
                    <a:alpha val="22745"/>
                  </a:srgbClr>
                </a:gs>
                <a:gs pos="47000">
                  <a:srgbClr val="747474">
                    <a:alpha val="14901"/>
                  </a:srgbClr>
                </a:gs>
                <a:gs pos="100000">
                  <a:srgbClr val="E8E8E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59"/>
            <p:cNvSpPr/>
            <p:nvPr/>
          </p:nvSpPr>
          <p:spPr>
            <a:xfrm>
              <a:off x="3682617" y="3681662"/>
              <a:ext cx="2855260" cy="884801"/>
            </a:xfrm>
            <a:prstGeom prst="ellipse">
              <a:avLst/>
            </a:prstGeom>
            <a:gradFill>
              <a:gsLst>
                <a:gs pos="0">
                  <a:srgbClr val="000000">
                    <a:alpha val="22745"/>
                  </a:srgbClr>
                </a:gs>
                <a:gs pos="47000">
                  <a:srgbClr val="747474">
                    <a:alpha val="14901"/>
                  </a:srgbClr>
                </a:gs>
                <a:gs pos="100000">
                  <a:srgbClr val="E8E8E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0" name="Google Shape;750;p59"/>
            <p:cNvGrpSpPr/>
            <p:nvPr/>
          </p:nvGrpSpPr>
          <p:grpSpPr>
            <a:xfrm>
              <a:off x="1248875" y="826054"/>
              <a:ext cx="6462063" cy="3558249"/>
              <a:chOff x="1248875" y="826054"/>
              <a:chExt cx="6462063" cy="3558249"/>
            </a:xfrm>
          </p:grpSpPr>
          <p:grpSp>
            <p:nvGrpSpPr>
              <p:cNvPr id="751" name="Google Shape;751;p59"/>
              <p:cNvGrpSpPr/>
              <p:nvPr/>
            </p:nvGrpSpPr>
            <p:grpSpPr>
              <a:xfrm>
                <a:off x="5448624" y="847009"/>
                <a:ext cx="645496" cy="1230542"/>
                <a:chOff x="5537459" y="941354"/>
                <a:chExt cx="946727" cy="1804795"/>
              </a:xfrm>
            </p:grpSpPr>
            <p:sp>
              <p:nvSpPr>
                <p:cNvPr id="752" name="Google Shape;752;p59"/>
                <p:cNvSpPr/>
                <p:nvPr/>
              </p:nvSpPr>
              <p:spPr>
                <a:xfrm rot="5400000">
                  <a:off x="5108425" y="1370388"/>
                  <a:ext cx="1804795" cy="946727"/>
                </a:xfrm>
                <a:prstGeom prst="roundRect">
                  <a:avLst>
                    <a:gd name="adj" fmla="val 19898"/>
                  </a:avLst>
                </a:prstGeom>
                <a:solidFill>
                  <a:srgbClr val="E9001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3" name="Google Shape;753;p59"/>
                <p:cNvSpPr/>
                <p:nvPr/>
              </p:nvSpPr>
              <p:spPr>
                <a:xfrm rot="5400000">
                  <a:off x="5222427" y="1446913"/>
                  <a:ext cx="1579634" cy="753287"/>
                </a:xfrm>
                <a:prstGeom prst="roundRect">
                  <a:avLst>
                    <a:gd name="adj" fmla="val 15457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4" name="Google Shape;754;p59"/>
              <p:cNvGrpSpPr/>
              <p:nvPr/>
            </p:nvGrpSpPr>
            <p:grpSpPr>
              <a:xfrm>
                <a:off x="6682585" y="832721"/>
                <a:ext cx="645496" cy="1230542"/>
                <a:chOff x="5537459" y="941354"/>
                <a:chExt cx="946727" cy="1804795"/>
              </a:xfrm>
            </p:grpSpPr>
            <p:sp>
              <p:nvSpPr>
                <p:cNvPr id="755" name="Google Shape;755;p59"/>
                <p:cNvSpPr/>
                <p:nvPr/>
              </p:nvSpPr>
              <p:spPr>
                <a:xfrm rot="5400000">
                  <a:off x="5108425" y="1370388"/>
                  <a:ext cx="1804795" cy="946727"/>
                </a:xfrm>
                <a:prstGeom prst="roundRect">
                  <a:avLst>
                    <a:gd name="adj" fmla="val 19898"/>
                  </a:avLst>
                </a:prstGeom>
                <a:solidFill>
                  <a:srgbClr val="E9001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59"/>
                <p:cNvSpPr/>
                <p:nvPr/>
              </p:nvSpPr>
              <p:spPr>
                <a:xfrm rot="5400000">
                  <a:off x="5222427" y="1446913"/>
                  <a:ext cx="1579634" cy="753287"/>
                </a:xfrm>
                <a:prstGeom prst="roundRect">
                  <a:avLst>
                    <a:gd name="adj" fmla="val 15457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7" name="Google Shape;757;p59"/>
              <p:cNvGrpSpPr/>
              <p:nvPr/>
            </p:nvGrpSpPr>
            <p:grpSpPr>
              <a:xfrm>
                <a:off x="4218026" y="826054"/>
                <a:ext cx="645496" cy="1230542"/>
                <a:chOff x="5537459" y="941354"/>
                <a:chExt cx="946727" cy="1804795"/>
              </a:xfrm>
            </p:grpSpPr>
            <p:sp>
              <p:nvSpPr>
                <p:cNvPr id="758" name="Google Shape;758;p59"/>
                <p:cNvSpPr/>
                <p:nvPr/>
              </p:nvSpPr>
              <p:spPr>
                <a:xfrm rot="5400000">
                  <a:off x="5108425" y="1370388"/>
                  <a:ext cx="1804795" cy="946727"/>
                </a:xfrm>
                <a:prstGeom prst="roundRect">
                  <a:avLst>
                    <a:gd name="adj" fmla="val 19898"/>
                  </a:avLst>
                </a:prstGeom>
                <a:solidFill>
                  <a:srgbClr val="E9001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59"/>
                <p:cNvSpPr/>
                <p:nvPr/>
              </p:nvSpPr>
              <p:spPr>
                <a:xfrm rot="5400000">
                  <a:off x="5222427" y="1446913"/>
                  <a:ext cx="1579634" cy="753287"/>
                </a:xfrm>
                <a:prstGeom prst="roundRect">
                  <a:avLst>
                    <a:gd name="adj" fmla="val 15457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60" name="Google Shape;760;p59"/>
              <p:cNvSpPr/>
              <p:nvPr/>
            </p:nvSpPr>
            <p:spPr>
              <a:xfrm>
                <a:off x="1248875" y="892958"/>
                <a:ext cx="2827193" cy="3491345"/>
              </a:xfrm>
              <a:prstGeom prst="roundRect">
                <a:avLst>
                  <a:gd name="adj" fmla="val 4670"/>
                </a:avLst>
              </a:prstGeom>
              <a:gradFill>
                <a:gsLst>
                  <a:gs pos="0">
                    <a:srgbClr val="7F7F7F"/>
                  </a:gs>
                  <a:gs pos="100000">
                    <a:srgbClr val="3F3F3F"/>
                  </a:gs>
                </a:gsLst>
                <a:lin ang="2700000" scaled="0"/>
              </a:gradFill>
              <a:ln w="22225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39700" dist="762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59"/>
              <p:cNvSpPr/>
              <p:nvPr/>
            </p:nvSpPr>
            <p:spPr>
              <a:xfrm>
                <a:off x="1413289" y="1020618"/>
                <a:ext cx="2498365" cy="311727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chemeClr val="lt1"/>
                  </a:gs>
                  <a:gs pos="52000">
                    <a:srgbClr val="F4F4F4"/>
                  </a:gs>
                  <a:gs pos="100000">
                    <a:srgbClr val="E2E2E2"/>
                  </a:gs>
                </a:gsLst>
                <a:lin ang="0" scaled="0"/>
              </a:gradFill>
              <a:ln>
                <a:noFill/>
              </a:ln>
              <a:effectLst>
                <a:outerShdw blurRad="177800" dist="88900" dir="2700000" algn="t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2" name="Google Shape;762;p59"/>
              <p:cNvGrpSpPr/>
              <p:nvPr/>
            </p:nvGrpSpPr>
            <p:grpSpPr>
              <a:xfrm>
                <a:off x="1474119" y="1082266"/>
                <a:ext cx="2376704" cy="159977"/>
                <a:chOff x="2149634" y="1165384"/>
                <a:chExt cx="3485832" cy="234632"/>
              </a:xfrm>
            </p:grpSpPr>
            <p:grpSp>
              <p:nvGrpSpPr>
                <p:cNvPr id="763" name="Google Shape;763;p59"/>
                <p:cNvGrpSpPr/>
                <p:nvPr/>
              </p:nvGrpSpPr>
              <p:grpSpPr>
                <a:xfrm>
                  <a:off x="2149634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64" name="Google Shape;764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5" name="Google Shape;765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66" name="Google Shape;766;p59"/>
                <p:cNvGrpSpPr/>
                <p:nvPr/>
              </p:nvGrpSpPr>
              <p:grpSpPr>
                <a:xfrm>
                  <a:off x="2510879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67" name="Google Shape;767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8" name="Google Shape;768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69" name="Google Shape;769;p59"/>
                <p:cNvGrpSpPr/>
                <p:nvPr/>
              </p:nvGrpSpPr>
              <p:grpSpPr>
                <a:xfrm>
                  <a:off x="2872123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70" name="Google Shape;770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1" name="Google Shape;771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72" name="Google Shape;772;p59"/>
                <p:cNvGrpSpPr/>
                <p:nvPr/>
              </p:nvGrpSpPr>
              <p:grpSpPr>
                <a:xfrm>
                  <a:off x="3233367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73" name="Google Shape;773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4" name="Google Shape;774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75" name="Google Shape;775;p59"/>
                <p:cNvGrpSpPr/>
                <p:nvPr/>
              </p:nvGrpSpPr>
              <p:grpSpPr>
                <a:xfrm>
                  <a:off x="3594612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76" name="Google Shape;776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7" name="Google Shape;777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78" name="Google Shape;778;p59"/>
                <p:cNvGrpSpPr/>
                <p:nvPr/>
              </p:nvGrpSpPr>
              <p:grpSpPr>
                <a:xfrm>
                  <a:off x="3955856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79" name="Google Shape;779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0" name="Google Shape;780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81" name="Google Shape;781;p59"/>
                <p:cNvGrpSpPr/>
                <p:nvPr/>
              </p:nvGrpSpPr>
              <p:grpSpPr>
                <a:xfrm>
                  <a:off x="4317101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82" name="Google Shape;782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3" name="Google Shape;783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84" name="Google Shape;784;p59"/>
                <p:cNvGrpSpPr/>
                <p:nvPr/>
              </p:nvGrpSpPr>
              <p:grpSpPr>
                <a:xfrm>
                  <a:off x="4678345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85" name="Google Shape;785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6" name="Google Shape;786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87" name="Google Shape;787;p59"/>
                <p:cNvGrpSpPr/>
                <p:nvPr/>
              </p:nvGrpSpPr>
              <p:grpSpPr>
                <a:xfrm>
                  <a:off x="5039590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88" name="Google Shape;788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9" name="Google Shape;789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90" name="Google Shape;790;p59"/>
                <p:cNvGrpSpPr/>
                <p:nvPr/>
              </p:nvGrpSpPr>
              <p:grpSpPr>
                <a:xfrm>
                  <a:off x="5400834" y="1165384"/>
                  <a:ext cx="234632" cy="234632"/>
                  <a:chOff x="2483009" y="1114425"/>
                  <a:chExt cx="209550" cy="209550"/>
                </a:xfrm>
              </p:grpSpPr>
              <p:sp>
                <p:nvSpPr>
                  <p:cNvPr id="791" name="Google Shape;791;p59"/>
                  <p:cNvSpPr/>
                  <p:nvPr/>
                </p:nvSpPr>
                <p:spPr>
                  <a:xfrm>
                    <a:off x="2483009" y="1114425"/>
                    <a:ext cx="209550" cy="20955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17000">
                        <a:srgbClr val="A5A5A5"/>
                      </a:gs>
                      <a:gs pos="35000">
                        <a:srgbClr val="F2F2F2"/>
                      </a:gs>
                      <a:gs pos="55000">
                        <a:srgbClr val="A5A5A5"/>
                      </a:gs>
                      <a:gs pos="75000">
                        <a:srgbClr val="F2F2F2"/>
                      </a:gs>
                      <a:gs pos="100000">
                        <a:srgbClr val="A5A5A5"/>
                      </a:gs>
                    </a:gsLst>
                    <a:lin ang="2700000" scaled="0"/>
                  </a:gradFill>
                  <a:ln>
                    <a:noFill/>
                  </a:ln>
                  <a:effectLst>
                    <a:outerShdw blurRad="12700" dist="127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2" name="Google Shape;792;p59"/>
                  <p:cNvSpPr/>
                  <p:nvPr/>
                </p:nvSpPr>
                <p:spPr>
                  <a:xfrm>
                    <a:off x="2502059" y="1133475"/>
                    <a:ext cx="171450" cy="171450"/>
                  </a:xfrm>
                  <a:prstGeom prst="ellipse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93" name="Google Shape;793;p59"/>
              <p:cNvGrpSpPr/>
              <p:nvPr/>
            </p:nvGrpSpPr>
            <p:grpSpPr>
              <a:xfrm>
                <a:off x="1515339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794" name="Google Shape;794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6" name="Google Shape;796;p59"/>
              <p:cNvGrpSpPr/>
              <p:nvPr/>
            </p:nvGrpSpPr>
            <p:grpSpPr>
              <a:xfrm>
                <a:off x="1762605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797" name="Google Shape;797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" name="Google Shape;798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9" name="Google Shape;799;p59"/>
              <p:cNvGrpSpPr/>
              <p:nvPr/>
            </p:nvGrpSpPr>
            <p:grpSpPr>
              <a:xfrm>
                <a:off x="2009870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800" name="Google Shape;800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2" name="Google Shape;802;p59"/>
              <p:cNvGrpSpPr/>
              <p:nvPr/>
            </p:nvGrpSpPr>
            <p:grpSpPr>
              <a:xfrm>
                <a:off x="2257134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803" name="Google Shape;803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5" name="Google Shape;805;p59"/>
              <p:cNvGrpSpPr/>
              <p:nvPr/>
            </p:nvGrpSpPr>
            <p:grpSpPr>
              <a:xfrm>
                <a:off x="2504400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806" name="Google Shape;806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7" name="Google Shape;807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08" name="Google Shape;808;p59"/>
              <p:cNvGrpSpPr/>
              <p:nvPr/>
            </p:nvGrpSpPr>
            <p:grpSpPr>
              <a:xfrm>
                <a:off x="2751665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809" name="Google Shape;809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0" name="Google Shape;810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1" name="Google Shape;811;p59"/>
              <p:cNvGrpSpPr/>
              <p:nvPr/>
            </p:nvGrpSpPr>
            <p:grpSpPr>
              <a:xfrm>
                <a:off x="2998930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812" name="Google Shape;812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4" name="Google Shape;814;p59"/>
              <p:cNvGrpSpPr/>
              <p:nvPr/>
            </p:nvGrpSpPr>
            <p:grpSpPr>
              <a:xfrm>
                <a:off x="3246195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815" name="Google Shape;815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" name="Google Shape;816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17" name="Google Shape;817;p59"/>
              <p:cNvGrpSpPr/>
              <p:nvPr/>
            </p:nvGrpSpPr>
            <p:grpSpPr>
              <a:xfrm>
                <a:off x="3493461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818" name="Google Shape;818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9" name="Google Shape;819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0" name="Google Shape;820;p59"/>
              <p:cNvGrpSpPr/>
              <p:nvPr/>
            </p:nvGrpSpPr>
            <p:grpSpPr>
              <a:xfrm>
                <a:off x="3740726" y="836721"/>
                <a:ext cx="64549" cy="330683"/>
                <a:chOff x="2244442" y="772895"/>
                <a:chExt cx="94671" cy="485002"/>
              </a:xfrm>
            </p:grpSpPr>
            <p:sp>
              <p:nvSpPr>
                <p:cNvPr id="821" name="Google Shape;821;p59"/>
                <p:cNvSpPr/>
                <p:nvPr/>
              </p:nvSpPr>
              <p:spPr>
                <a:xfrm>
                  <a:off x="2244442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2" name="Google Shape;822;p59"/>
                <p:cNvSpPr/>
                <p:nvPr/>
              </p:nvSpPr>
              <p:spPr>
                <a:xfrm>
                  <a:off x="2313407" y="772895"/>
                  <a:ext cx="25706" cy="48500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7F7F7F"/>
                    </a:gs>
                    <a:gs pos="23000">
                      <a:srgbClr val="A5A5A5"/>
                    </a:gs>
                    <a:gs pos="52000">
                      <a:srgbClr val="D8D8D8"/>
                    </a:gs>
                    <a:gs pos="74000">
                      <a:schemeClr val="lt1"/>
                    </a:gs>
                    <a:gs pos="100000">
                      <a:srgbClr val="A5A5A5"/>
                    </a:gs>
                  </a:gsLst>
                  <a:lin ang="5400000" scaled="0"/>
                </a:gradFill>
                <a:ln w="19050" cap="flat" cmpd="sng">
                  <a:solidFill>
                    <a:srgbClr val="A5A5A5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254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3" name="Google Shape;823;p59"/>
              <p:cNvGrpSpPr/>
              <p:nvPr/>
            </p:nvGrpSpPr>
            <p:grpSpPr>
              <a:xfrm>
                <a:off x="3904672" y="887833"/>
                <a:ext cx="3704687" cy="3379709"/>
                <a:chOff x="6199676" y="1161244"/>
                <a:chExt cx="5433540" cy="4551342"/>
              </a:xfrm>
            </p:grpSpPr>
            <p:sp>
              <p:nvSpPr>
                <p:cNvPr id="824" name="Google Shape;824;p59"/>
                <p:cNvSpPr/>
                <p:nvPr/>
              </p:nvSpPr>
              <p:spPr>
                <a:xfrm rot="-5400000">
                  <a:off x="4829726" y="2531236"/>
                  <a:ext cx="4551300" cy="1811400"/>
                </a:xfrm>
                <a:prstGeom prst="trapezoid">
                  <a:avLst>
                    <a:gd name="adj" fmla="val 9948"/>
                  </a:avLst>
                </a:prstGeom>
                <a:solidFill>
                  <a:srgbClr val="FDFDF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59"/>
                <p:cNvSpPr/>
                <p:nvPr/>
              </p:nvSpPr>
              <p:spPr>
                <a:xfrm rot="5400000" flipH="1">
                  <a:off x="6640318" y="2531172"/>
                  <a:ext cx="4551341" cy="1811485"/>
                </a:xfrm>
                <a:prstGeom prst="trapezoid">
                  <a:avLst>
                    <a:gd name="adj" fmla="val 11105"/>
                  </a:avLst>
                </a:prstGeom>
                <a:solidFill>
                  <a:srgbClr val="E8E8E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59"/>
                <p:cNvSpPr/>
                <p:nvPr/>
              </p:nvSpPr>
              <p:spPr>
                <a:xfrm rot="-5400000">
                  <a:off x="8451803" y="2531172"/>
                  <a:ext cx="4551341" cy="1811485"/>
                </a:xfrm>
                <a:prstGeom prst="trapezoid">
                  <a:avLst>
                    <a:gd name="adj" fmla="val 11105"/>
                  </a:avLst>
                </a:prstGeom>
                <a:solidFill>
                  <a:srgbClr val="FDFDF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7" name="Google Shape;827;p59"/>
              <p:cNvGrpSpPr/>
              <p:nvPr/>
            </p:nvGrpSpPr>
            <p:grpSpPr>
              <a:xfrm>
                <a:off x="4325412" y="852562"/>
                <a:ext cx="426488" cy="747716"/>
                <a:chOff x="5695239" y="977138"/>
                <a:chExt cx="625516" cy="1096651"/>
              </a:xfrm>
            </p:grpSpPr>
            <p:sp>
              <p:nvSpPr>
                <p:cNvPr id="828" name="Google Shape;828;p59"/>
                <p:cNvSpPr/>
                <p:nvPr/>
              </p:nvSpPr>
              <p:spPr>
                <a:xfrm rot="5400000">
                  <a:off x="5533884" y="1302921"/>
                  <a:ext cx="923924" cy="527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70" h="1080876" extrusionOk="0">
                      <a:moveTo>
                        <a:pt x="0" y="0"/>
                      </a:moveTo>
                      <a:lnTo>
                        <a:pt x="13985" y="0"/>
                      </a:lnTo>
                      <a:cubicBezTo>
                        <a:pt x="41269" y="0"/>
                        <a:pt x="66735" y="0"/>
                        <a:pt x="90502" y="0"/>
                      </a:cubicBezTo>
                      <a:lnTo>
                        <a:pt x="150524" y="0"/>
                      </a:lnTo>
                      <a:lnTo>
                        <a:pt x="156832" y="0"/>
                      </a:lnTo>
                      <a:cubicBezTo>
                        <a:pt x="177325" y="0"/>
                        <a:pt x="196242" y="0"/>
                        <a:pt x="213704" y="0"/>
                      </a:cubicBezTo>
                      <a:lnTo>
                        <a:pt x="237954" y="0"/>
                      </a:lnTo>
                      <a:lnTo>
                        <a:pt x="261845" y="0"/>
                      </a:lnTo>
                      <a:cubicBezTo>
                        <a:pt x="276518" y="0"/>
                        <a:pt x="289856" y="0"/>
                        <a:pt x="301983" y="0"/>
                      </a:cubicBezTo>
                      <a:lnTo>
                        <a:pt x="314471" y="0"/>
                      </a:lnTo>
                      <a:lnTo>
                        <a:pt x="361158" y="0"/>
                      </a:lnTo>
                      <a:lnTo>
                        <a:pt x="378443" y="0"/>
                      </a:lnTo>
                      <a:lnTo>
                        <a:pt x="380801" y="0"/>
                      </a:lnTo>
                      <a:lnTo>
                        <a:pt x="397052" y="0"/>
                      </a:lnTo>
                      <a:cubicBezTo>
                        <a:pt x="423245" y="0"/>
                        <a:pt x="423245" y="0"/>
                        <a:pt x="423245" y="0"/>
                      </a:cubicBezTo>
                      <a:lnTo>
                        <a:pt x="437673" y="0"/>
                      </a:lnTo>
                      <a:lnTo>
                        <a:pt x="465873" y="0"/>
                      </a:lnTo>
                      <a:lnTo>
                        <a:pt x="506837" y="0"/>
                      </a:lnTo>
                      <a:lnTo>
                        <a:pt x="542389" y="0"/>
                      </a:lnTo>
                      <a:lnTo>
                        <a:pt x="558813" y="0"/>
                      </a:lnTo>
                      <a:cubicBezTo>
                        <a:pt x="573547" y="0"/>
                        <a:pt x="585824" y="0"/>
                        <a:pt x="596056" y="0"/>
                      </a:cubicBezTo>
                      <a:lnTo>
                        <a:pt x="608720" y="0"/>
                      </a:lnTo>
                      <a:lnTo>
                        <a:pt x="621020" y="0"/>
                      </a:lnTo>
                      <a:cubicBezTo>
                        <a:pt x="647214" y="0"/>
                        <a:pt x="647214" y="0"/>
                        <a:pt x="647214" y="0"/>
                      </a:cubicBezTo>
                      <a:lnTo>
                        <a:pt x="665591" y="0"/>
                      </a:lnTo>
                      <a:cubicBezTo>
                        <a:pt x="875132" y="0"/>
                        <a:pt x="875132" y="0"/>
                        <a:pt x="875132" y="0"/>
                      </a:cubicBezTo>
                      <a:cubicBezTo>
                        <a:pt x="910609" y="0"/>
                        <a:pt x="953183" y="24848"/>
                        <a:pt x="970922" y="55020"/>
                      </a:cubicBezTo>
                      <a:cubicBezTo>
                        <a:pt x="1219266" y="485418"/>
                        <a:pt x="1219266" y="485418"/>
                        <a:pt x="1219266" y="485418"/>
                      </a:cubicBezTo>
                      <a:cubicBezTo>
                        <a:pt x="1237005" y="515590"/>
                        <a:pt x="1237005" y="565286"/>
                        <a:pt x="1219266" y="595458"/>
                      </a:cubicBezTo>
                      <a:cubicBezTo>
                        <a:pt x="970922" y="1025856"/>
                        <a:pt x="970922" y="1025856"/>
                        <a:pt x="970922" y="1025856"/>
                      </a:cubicBezTo>
                      <a:cubicBezTo>
                        <a:pt x="953183" y="1056029"/>
                        <a:pt x="910609" y="1080876"/>
                        <a:pt x="875132" y="1080876"/>
                      </a:cubicBezTo>
                      <a:lnTo>
                        <a:pt x="647214" y="1080876"/>
                      </a:lnTo>
                      <a:lnTo>
                        <a:pt x="423245" y="1080876"/>
                      </a:lnTo>
                      <a:lnTo>
                        <a:pt x="378443" y="1080876"/>
                      </a:lnTo>
                      <a:lnTo>
                        <a:pt x="150524" y="1080876"/>
                      </a:lnTo>
                      <a:lnTo>
                        <a:pt x="0" y="10808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C000"/>
                    </a:gs>
                    <a:gs pos="5128">
                      <a:srgbClr val="FFC000"/>
                    </a:gs>
                    <a:gs pos="52000">
                      <a:srgbClr val="FF0000"/>
                    </a:gs>
                    <a:gs pos="100000">
                      <a:srgbClr val="C0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  <a:effectLst>
                  <a:outerShdw blurRad="127000" dist="635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dk1"/>
                    </a:solidFill>
                    <a:latin typeface="Impact"/>
                    <a:ea typeface="Impact"/>
                    <a:cs typeface="Impact"/>
                    <a:sym typeface="Impact"/>
                  </a:endParaRPr>
                </a:p>
              </p:txBody>
            </p:sp>
            <p:sp>
              <p:nvSpPr>
                <p:cNvPr id="829" name="Google Shape;829;p59"/>
                <p:cNvSpPr/>
                <p:nvPr/>
              </p:nvSpPr>
              <p:spPr>
                <a:xfrm rot="5400000">
                  <a:off x="5459672" y="1212705"/>
                  <a:ext cx="1096651" cy="62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70" h="1080876" extrusionOk="0">
                      <a:moveTo>
                        <a:pt x="0" y="0"/>
                      </a:moveTo>
                      <a:lnTo>
                        <a:pt x="13985" y="0"/>
                      </a:lnTo>
                      <a:cubicBezTo>
                        <a:pt x="41269" y="0"/>
                        <a:pt x="66735" y="0"/>
                        <a:pt x="90502" y="0"/>
                      </a:cubicBezTo>
                      <a:lnTo>
                        <a:pt x="150524" y="0"/>
                      </a:lnTo>
                      <a:lnTo>
                        <a:pt x="156832" y="0"/>
                      </a:lnTo>
                      <a:cubicBezTo>
                        <a:pt x="177325" y="0"/>
                        <a:pt x="196242" y="0"/>
                        <a:pt x="213704" y="0"/>
                      </a:cubicBezTo>
                      <a:lnTo>
                        <a:pt x="237954" y="0"/>
                      </a:lnTo>
                      <a:lnTo>
                        <a:pt x="261845" y="0"/>
                      </a:lnTo>
                      <a:cubicBezTo>
                        <a:pt x="276518" y="0"/>
                        <a:pt x="289856" y="0"/>
                        <a:pt x="301983" y="0"/>
                      </a:cubicBezTo>
                      <a:lnTo>
                        <a:pt x="314471" y="0"/>
                      </a:lnTo>
                      <a:lnTo>
                        <a:pt x="361158" y="0"/>
                      </a:lnTo>
                      <a:lnTo>
                        <a:pt x="378443" y="0"/>
                      </a:lnTo>
                      <a:lnTo>
                        <a:pt x="380801" y="0"/>
                      </a:lnTo>
                      <a:lnTo>
                        <a:pt x="397052" y="0"/>
                      </a:lnTo>
                      <a:cubicBezTo>
                        <a:pt x="423245" y="0"/>
                        <a:pt x="423245" y="0"/>
                        <a:pt x="423245" y="0"/>
                      </a:cubicBezTo>
                      <a:lnTo>
                        <a:pt x="437673" y="0"/>
                      </a:lnTo>
                      <a:lnTo>
                        <a:pt x="465873" y="0"/>
                      </a:lnTo>
                      <a:lnTo>
                        <a:pt x="506837" y="0"/>
                      </a:lnTo>
                      <a:lnTo>
                        <a:pt x="542389" y="0"/>
                      </a:lnTo>
                      <a:lnTo>
                        <a:pt x="558813" y="0"/>
                      </a:lnTo>
                      <a:cubicBezTo>
                        <a:pt x="573547" y="0"/>
                        <a:pt x="585824" y="0"/>
                        <a:pt x="596056" y="0"/>
                      </a:cubicBezTo>
                      <a:lnTo>
                        <a:pt x="608720" y="0"/>
                      </a:lnTo>
                      <a:lnTo>
                        <a:pt x="621020" y="0"/>
                      </a:lnTo>
                      <a:cubicBezTo>
                        <a:pt x="647214" y="0"/>
                        <a:pt x="647214" y="0"/>
                        <a:pt x="647214" y="0"/>
                      </a:cubicBezTo>
                      <a:lnTo>
                        <a:pt x="665591" y="0"/>
                      </a:lnTo>
                      <a:cubicBezTo>
                        <a:pt x="875132" y="0"/>
                        <a:pt x="875132" y="0"/>
                        <a:pt x="875132" y="0"/>
                      </a:cubicBezTo>
                      <a:cubicBezTo>
                        <a:pt x="910609" y="0"/>
                        <a:pt x="953183" y="24848"/>
                        <a:pt x="970922" y="55020"/>
                      </a:cubicBezTo>
                      <a:cubicBezTo>
                        <a:pt x="1219266" y="485418"/>
                        <a:pt x="1219266" y="485418"/>
                        <a:pt x="1219266" y="485418"/>
                      </a:cubicBezTo>
                      <a:cubicBezTo>
                        <a:pt x="1237005" y="515590"/>
                        <a:pt x="1237005" y="565286"/>
                        <a:pt x="1219266" y="595458"/>
                      </a:cubicBezTo>
                      <a:cubicBezTo>
                        <a:pt x="970922" y="1025856"/>
                        <a:pt x="970922" y="1025856"/>
                        <a:pt x="970922" y="1025856"/>
                      </a:cubicBezTo>
                      <a:cubicBezTo>
                        <a:pt x="953183" y="1056029"/>
                        <a:pt x="910609" y="1080876"/>
                        <a:pt x="875132" y="1080876"/>
                      </a:cubicBezTo>
                      <a:lnTo>
                        <a:pt x="647214" y="1080876"/>
                      </a:lnTo>
                      <a:lnTo>
                        <a:pt x="423245" y="1080876"/>
                      </a:lnTo>
                      <a:lnTo>
                        <a:pt x="378443" y="1080876"/>
                      </a:lnTo>
                      <a:lnTo>
                        <a:pt x="150524" y="1080876"/>
                      </a:lnTo>
                      <a:lnTo>
                        <a:pt x="0" y="1080876"/>
                      </a:lnTo>
                      <a:close/>
                    </a:path>
                  </a:pathLst>
                </a:custGeom>
                <a:solidFill>
                  <a:srgbClr val="E90012"/>
                </a:solidFill>
                <a:ln>
                  <a:noFill/>
                </a:ln>
                <a:effectLst>
                  <a:outerShdw blurRad="127000" dist="635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30" name="Google Shape;830;p59"/>
              <p:cNvGrpSpPr/>
              <p:nvPr/>
            </p:nvGrpSpPr>
            <p:grpSpPr>
              <a:xfrm>
                <a:off x="6789971" y="859230"/>
                <a:ext cx="426488" cy="747716"/>
                <a:chOff x="5695239" y="977138"/>
                <a:chExt cx="625516" cy="1096651"/>
              </a:xfrm>
            </p:grpSpPr>
            <p:sp>
              <p:nvSpPr>
                <p:cNvPr id="831" name="Google Shape;831;p59"/>
                <p:cNvSpPr/>
                <p:nvPr/>
              </p:nvSpPr>
              <p:spPr>
                <a:xfrm rot="5400000">
                  <a:off x="5533884" y="1302921"/>
                  <a:ext cx="923924" cy="527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70" h="1080876" extrusionOk="0">
                      <a:moveTo>
                        <a:pt x="0" y="0"/>
                      </a:moveTo>
                      <a:lnTo>
                        <a:pt x="13985" y="0"/>
                      </a:lnTo>
                      <a:cubicBezTo>
                        <a:pt x="41269" y="0"/>
                        <a:pt x="66735" y="0"/>
                        <a:pt x="90502" y="0"/>
                      </a:cubicBezTo>
                      <a:lnTo>
                        <a:pt x="150524" y="0"/>
                      </a:lnTo>
                      <a:lnTo>
                        <a:pt x="156832" y="0"/>
                      </a:lnTo>
                      <a:cubicBezTo>
                        <a:pt x="177325" y="0"/>
                        <a:pt x="196242" y="0"/>
                        <a:pt x="213704" y="0"/>
                      </a:cubicBezTo>
                      <a:lnTo>
                        <a:pt x="237954" y="0"/>
                      </a:lnTo>
                      <a:lnTo>
                        <a:pt x="261845" y="0"/>
                      </a:lnTo>
                      <a:cubicBezTo>
                        <a:pt x="276518" y="0"/>
                        <a:pt x="289856" y="0"/>
                        <a:pt x="301983" y="0"/>
                      </a:cubicBezTo>
                      <a:lnTo>
                        <a:pt x="314471" y="0"/>
                      </a:lnTo>
                      <a:lnTo>
                        <a:pt x="361158" y="0"/>
                      </a:lnTo>
                      <a:lnTo>
                        <a:pt x="378443" y="0"/>
                      </a:lnTo>
                      <a:lnTo>
                        <a:pt x="380801" y="0"/>
                      </a:lnTo>
                      <a:lnTo>
                        <a:pt x="397052" y="0"/>
                      </a:lnTo>
                      <a:cubicBezTo>
                        <a:pt x="423245" y="0"/>
                        <a:pt x="423245" y="0"/>
                        <a:pt x="423245" y="0"/>
                      </a:cubicBezTo>
                      <a:lnTo>
                        <a:pt x="437673" y="0"/>
                      </a:lnTo>
                      <a:lnTo>
                        <a:pt x="465873" y="0"/>
                      </a:lnTo>
                      <a:lnTo>
                        <a:pt x="506837" y="0"/>
                      </a:lnTo>
                      <a:lnTo>
                        <a:pt x="542389" y="0"/>
                      </a:lnTo>
                      <a:lnTo>
                        <a:pt x="558813" y="0"/>
                      </a:lnTo>
                      <a:cubicBezTo>
                        <a:pt x="573547" y="0"/>
                        <a:pt x="585824" y="0"/>
                        <a:pt x="596056" y="0"/>
                      </a:cubicBezTo>
                      <a:lnTo>
                        <a:pt x="608720" y="0"/>
                      </a:lnTo>
                      <a:lnTo>
                        <a:pt x="621020" y="0"/>
                      </a:lnTo>
                      <a:cubicBezTo>
                        <a:pt x="647214" y="0"/>
                        <a:pt x="647214" y="0"/>
                        <a:pt x="647214" y="0"/>
                      </a:cubicBezTo>
                      <a:lnTo>
                        <a:pt x="665591" y="0"/>
                      </a:lnTo>
                      <a:cubicBezTo>
                        <a:pt x="875132" y="0"/>
                        <a:pt x="875132" y="0"/>
                        <a:pt x="875132" y="0"/>
                      </a:cubicBezTo>
                      <a:cubicBezTo>
                        <a:pt x="910609" y="0"/>
                        <a:pt x="953183" y="24848"/>
                        <a:pt x="970922" y="55020"/>
                      </a:cubicBezTo>
                      <a:cubicBezTo>
                        <a:pt x="1219266" y="485418"/>
                        <a:pt x="1219266" y="485418"/>
                        <a:pt x="1219266" y="485418"/>
                      </a:cubicBezTo>
                      <a:cubicBezTo>
                        <a:pt x="1237005" y="515590"/>
                        <a:pt x="1237005" y="565286"/>
                        <a:pt x="1219266" y="595458"/>
                      </a:cubicBezTo>
                      <a:cubicBezTo>
                        <a:pt x="970922" y="1025856"/>
                        <a:pt x="970922" y="1025856"/>
                        <a:pt x="970922" y="1025856"/>
                      </a:cubicBezTo>
                      <a:cubicBezTo>
                        <a:pt x="953183" y="1056029"/>
                        <a:pt x="910609" y="1080876"/>
                        <a:pt x="875132" y="1080876"/>
                      </a:cubicBezTo>
                      <a:lnTo>
                        <a:pt x="647214" y="1080876"/>
                      </a:lnTo>
                      <a:lnTo>
                        <a:pt x="423245" y="1080876"/>
                      </a:lnTo>
                      <a:lnTo>
                        <a:pt x="378443" y="1080876"/>
                      </a:lnTo>
                      <a:lnTo>
                        <a:pt x="150524" y="1080876"/>
                      </a:lnTo>
                      <a:lnTo>
                        <a:pt x="0" y="1080876"/>
                      </a:lnTo>
                      <a:close/>
                    </a:path>
                  </a:pathLst>
                </a:custGeom>
                <a:solidFill>
                  <a:srgbClr val="01A9BB"/>
                </a:solidFill>
                <a:ln>
                  <a:noFill/>
                </a:ln>
                <a:effectLst>
                  <a:outerShdw blurRad="215900" dist="76200" dir="2700000" algn="tl" rotWithShape="0">
                    <a:srgbClr val="000000">
                      <a:alpha val="36862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2" name="Google Shape;832;p59"/>
                <p:cNvSpPr/>
                <p:nvPr/>
              </p:nvSpPr>
              <p:spPr>
                <a:xfrm rot="5400000">
                  <a:off x="5459672" y="1212705"/>
                  <a:ext cx="1096651" cy="62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70" h="1080876" extrusionOk="0">
                      <a:moveTo>
                        <a:pt x="0" y="0"/>
                      </a:moveTo>
                      <a:lnTo>
                        <a:pt x="13985" y="0"/>
                      </a:lnTo>
                      <a:cubicBezTo>
                        <a:pt x="41269" y="0"/>
                        <a:pt x="66735" y="0"/>
                        <a:pt x="90502" y="0"/>
                      </a:cubicBezTo>
                      <a:lnTo>
                        <a:pt x="150524" y="0"/>
                      </a:lnTo>
                      <a:lnTo>
                        <a:pt x="156832" y="0"/>
                      </a:lnTo>
                      <a:cubicBezTo>
                        <a:pt x="177325" y="0"/>
                        <a:pt x="196242" y="0"/>
                        <a:pt x="213704" y="0"/>
                      </a:cubicBezTo>
                      <a:lnTo>
                        <a:pt x="237954" y="0"/>
                      </a:lnTo>
                      <a:lnTo>
                        <a:pt x="261845" y="0"/>
                      </a:lnTo>
                      <a:cubicBezTo>
                        <a:pt x="276518" y="0"/>
                        <a:pt x="289856" y="0"/>
                        <a:pt x="301983" y="0"/>
                      </a:cubicBezTo>
                      <a:lnTo>
                        <a:pt x="314471" y="0"/>
                      </a:lnTo>
                      <a:lnTo>
                        <a:pt x="361158" y="0"/>
                      </a:lnTo>
                      <a:lnTo>
                        <a:pt x="378443" y="0"/>
                      </a:lnTo>
                      <a:lnTo>
                        <a:pt x="380801" y="0"/>
                      </a:lnTo>
                      <a:lnTo>
                        <a:pt x="397052" y="0"/>
                      </a:lnTo>
                      <a:cubicBezTo>
                        <a:pt x="423245" y="0"/>
                        <a:pt x="423245" y="0"/>
                        <a:pt x="423245" y="0"/>
                      </a:cubicBezTo>
                      <a:lnTo>
                        <a:pt x="437673" y="0"/>
                      </a:lnTo>
                      <a:lnTo>
                        <a:pt x="465873" y="0"/>
                      </a:lnTo>
                      <a:lnTo>
                        <a:pt x="506837" y="0"/>
                      </a:lnTo>
                      <a:lnTo>
                        <a:pt x="542389" y="0"/>
                      </a:lnTo>
                      <a:lnTo>
                        <a:pt x="558813" y="0"/>
                      </a:lnTo>
                      <a:cubicBezTo>
                        <a:pt x="573547" y="0"/>
                        <a:pt x="585824" y="0"/>
                        <a:pt x="596056" y="0"/>
                      </a:cubicBezTo>
                      <a:lnTo>
                        <a:pt x="608720" y="0"/>
                      </a:lnTo>
                      <a:lnTo>
                        <a:pt x="621020" y="0"/>
                      </a:lnTo>
                      <a:cubicBezTo>
                        <a:pt x="647214" y="0"/>
                        <a:pt x="647214" y="0"/>
                        <a:pt x="647214" y="0"/>
                      </a:cubicBezTo>
                      <a:lnTo>
                        <a:pt x="665591" y="0"/>
                      </a:lnTo>
                      <a:cubicBezTo>
                        <a:pt x="875132" y="0"/>
                        <a:pt x="875132" y="0"/>
                        <a:pt x="875132" y="0"/>
                      </a:cubicBezTo>
                      <a:cubicBezTo>
                        <a:pt x="910609" y="0"/>
                        <a:pt x="953183" y="24848"/>
                        <a:pt x="970922" y="55020"/>
                      </a:cubicBezTo>
                      <a:cubicBezTo>
                        <a:pt x="1219266" y="485418"/>
                        <a:pt x="1219266" y="485418"/>
                        <a:pt x="1219266" y="485418"/>
                      </a:cubicBezTo>
                      <a:cubicBezTo>
                        <a:pt x="1237005" y="515590"/>
                        <a:pt x="1237005" y="565286"/>
                        <a:pt x="1219266" y="595458"/>
                      </a:cubicBezTo>
                      <a:cubicBezTo>
                        <a:pt x="970922" y="1025856"/>
                        <a:pt x="970922" y="1025856"/>
                        <a:pt x="970922" y="1025856"/>
                      </a:cubicBezTo>
                      <a:cubicBezTo>
                        <a:pt x="953183" y="1056029"/>
                        <a:pt x="910609" y="1080876"/>
                        <a:pt x="875132" y="1080876"/>
                      </a:cubicBezTo>
                      <a:lnTo>
                        <a:pt x="647214" y="1080876"/>
                      </a:lnTo>
                      <a:lnTo>
                        <a:pt x="423245" y="1080876"/>
                      </a:lnTo>
                      <a:lnTo>
                        <a:pt x="378443" y="1080876"/>
                      </a:lnTo>
                      <a:lnTo>
                        <a:pt x="150524" y="1080876"/>
                      </a:lnTo>
                      <a:lnTo>
                        <a:pt x="0" y="1080876"/>
                      </a:lnTo>
                      <a:close/>
                    </a:path>
                  </a:pathLst>
                </a:custGeom>
                <a:solidFill>
                  <a:srgbClr val="E90012"/>
                </a:solidFill>
                <a:ln>
                  <a:noFill/>
                </a:ln>
                <a:effectLst>
                  <a:outerShdw blurRad="127000" dist="635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dk1"/>
                    </a:solidFill>
                    <a:latin typeface="Impact"/>
                    <a:ea typeface="Impact"/>
                    <a:cs typeface="Impact"/>
                    <a:sym typeface="Impact"/>
                  </a:endParaRPr>
                </a:p>
              </p:txBody>
            </p:sp>
          </p:grpSp>
          <p:grpSp>
            <p:nvGrpSpPr>
              <p:cNvPr id="833" name="Google Shape;833;p59"/>
              <p:cNvGrpSpPr/>
              <p:nvPr/>
            </p:nvGrpSpPr>
            <p:grpSpPr>
              <a:xfrm>
                <a:off x="5558276" y="874972"/>
                <a:ext cx="426488" cy="747717"/>
                <a:chOff x="5695239" y="977138"/>
                <a:chExt cx="625516" cy="1096651"/>
              </a:xfrm>
            </p:grpSpPr>
            <p:sp>
              <p:nvSpPr>
                <p:cNvPr id="834" name="Google Shape;834;p59"/>
                <p:cNvSpPr/>
                <p:nvPr/>
              </p:nvSpPr>
              <p:spPr>
                <a:xfrm rot="5400000">
                  <a:off x="5533885" y="1302922"/>
                  <a:ext cx="923924" cy="527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70" h="1080876" extrusionOk="0">
                      <a:moveTo>
                        <a:pt x="0" y="0"/>
                      </a:moveTo>
                      <a:lnTo>
                        <a:pt x="13985" y="0"/>
                      </a:lnTo>
                      <a:cubicBezTo>
                        <a:pt x="41269" y="0"/>
                        <a:pt x="66735" y="0"/>
                        <a:pt x="90502" y="0"/>
                      </a:cubicBezTo>
                      <a:lnTo>
                        <a:pt x="150524" y="0"/>
                      </a:lnTo>
                      <a:lnTo>
                        <a:pt x="156832" y="0"/>
                      </a:lnTo>
                      <a:cubicBezTo>
                        <a:pt x="177325" y="0"/>
                        <a:pt x="196242" y="0"/>
                        <a:pt x="213704" y="0"/>
                      </a:cubicBezTo>
                      <a:lnTo>
                        <a:pt x="237954" y="0"/>
                      </a:lnTo>
                      <a:lnTo>
                        <a:pt x="261845" y="0"/>
                      </a:lnTo>
                      <a:cubicBezTo>
                        <a:pt x="276518" y="0"/>
                        <a:pt x="289856" y="0"/>
                        <a:pt x="301983" y="0"/>
                      </a:cubicBezTo>
                      <a:lnTo>
                        <a:pt x="314471" y="0"/>
                      </a:lnTo>
                      <a:lnTo>
                        <a:pt x="361158" y="0"/>
                      </a:lnTo>
                      <a:lnTo>
                        <a:pt x="378443" y="0"/>
                      </a:lnTo>
                      <a:lnTo>
                        <a:pt x="380801" y="0"/>
                      </a:lnTo>
                      <a:lnTo>
                        <a:pt x="397052" y="0"/>
                      </a:lnTo>
                      <a:cubicBezTo>
                        <a:pt x="423245" y="0"/>
                        <a:pt x="423245" y="0"/>
                        <a:pt x="423245" y="0"/>
                      </a:cubicBezTo>
                      <a:lnTo>
                        <a:pt x="437673" y="0"/>
                      </a:lnTo>
                      <a:lnTo>
                        <a:pt x="465873" y="0"/>
                      </a:lnTo>
                      <a:lnTo>
                        <a:pt x="506837" y="0"/>
                      </a:lnTo>
                      <a:lnTo>
                        <a:pt x="542389" y="0"/>
                      </a:lnTo>
                      <a:lnTo>
                        <a:pt x="558813" y="0"/>
                      </a:lnTo>
                      <a:cubicBezTo>
                        <a:pt x="573547" y="0"/>
                        <a:pt x="585824" y="0"/>
                        <a:pt x="596056" y="0"/>
                      </a:cubicBezTo>
                      <a:lnTo>
                        <a:pt x="608720" y="0"/>
                      </a:lnTo>
                      <a:lnTo>
                        <a:pt x="621020" y="0"/>
                      </a:lnTo>
                      <a:cubicBezTo>
                        <a:pt x="647214" y="0"/>
                        <a:pt x="647214" y="0"/>
                        <a:pt x="647214" y="0"/>
                      </a:cubicBezTo>
                      <a:lnTo>
                        <a:pt x="665591" y="0"/>
                      </a:lnTo>
                      <a:cubicBezTo>
                        <a:pt x="875132" y="0"/>
                        <a:pt x="875132" y="0"/>
                        <a:pt x="875132" y="0"/>
                      </a:cubicBezTo>
                      <a:cubicBezTo>
                        <a:pt x="910609" y="0"/>
                        <a:pt x="953183" y="24848"/>
                        <a:pt x="970922" y="55020"/>
                      </a:cubicBezTo>
                      <a:cubicBezTo>
                        <a:pt x="1219266" y="485418"/>
                        <a:pt x="1219266" y="485418"/>
                        <a:pt x="1219266" y="485418"/>
                      </a:cubicBezTo>
                      <a:cubicBezTo>
                        <a:pt x="1237005" y="515590"/>
                        <a:pt x="1237005" y="565286"/>
                        <a:pt x="1219266" y="595458"/>
                      </a:cubicBezTo>
                      <a:cubicBezTo>
                        <a:pt x="970922" y="1025856"/>
                        <a:pt x="970922" y="1025856"/>
                        <a:pt x="970922" y="1025856"/>
                      </a:cubicBezTo>
                      <a:cubicBezTo>
                        <a:pt x="953183" y="1056029"/>
                        <a:pt x="910609" y="1080876"/>
                        <a:pt x="875132" y="1080876"/>
                      </a:cubicBezTo>
                      <a:lnTo>
                        <a:pt x="647214" y="1080876"/>
                      </a:lnTo>
                      <a:lnTo>
                        <a:pt x="423245" y="1080876"/>
                      </a:lnTo>
                      <a:lnTo>
                        <a:pt x="378443" y="1080876"/>
                      </a:lnTo>
                      <a:lnTo>
                        <a:pt x="150524" y="1080876"/>
                      </a:lnTo>
                      <a:lnTo>
                        <a:pt x="0" y="10808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4949"/>
                    </a:gs>
                    <a:gs pos="38000">
                      <a:srgbClr val="E04949"/>
                    </a:gs>
                    <a:gs pos="100000">
                      <a:srgbClr val="E04949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215900" dist="76200" dir="2700000" algn="tl" rotWithShape="0">
                    <a:srgbClr val="000000">
                      <a:alpha val="36862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5" name="Google Shape;835;p59"/>
                <p:cNvSpPr/>
                <p:nvPr/>
              </p:nvSpPr>
              <p:spPr>
                <a:xfrm rot="5400000">
                  <a:off x="5459672" y="1212705"/>
                  <a:ext cx="1096651" cy="62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570" h="1080876" extrusionOk="0">
                      <a:moveTo>
                        <a:pt x="0" y="0"/>
                      </a:moveTo>
                      <a:lnTo>
                        <a:pt x="13985" y="0"/>
                      </a:lnTo>
                      <a:cubicBezTo>
                        <a:pt x="41269" y="0"/>
                        <a:pt x="66735" y="0"/>
                        <a:pt x="90502" y="0"/>
                      </a:cubicBezTo>
                      <a:lnTo>
                        <a:pt x="150524" y="0"/>
                      </a:lnTo>
                      <a:lnTo>
                        <a:pt x="156832" y="0"/>
                      </a:lnTo>
                      <a:cubicBezTo>
                        <a:pt x="177325" y="0"/>
                        <a:pt x="196242" y="0"/>
                        <a:pt x="213704" y="0"/>
                      </a:cubicBezTo>
                      <a:lnTo>
                        <a:pt x="237954" y="0"/>
                      </a:lnTo>
                      <a:lnTo>
                        <a:pt x="261845" y="0"/>
                      </a:lnTo>
                      <a:cubicBezTo>
                        <a:pt x="276518" y="0"/>
                        <a:pt x="289856" y="0"/>
                        <a:pt x="301983" y="0"/>
                      </a:cubicBezTo>
                      <a:lnTo>
                        <a:pt x="314471" y="0"/>
                      </a:lnTo>
                      <a:lnTo>
                        <a:pt x="361158" y="0"/>
                      </a:lnTo>
                      <a:lnTo>
                        <a:pt x="378443" y="0"/>
                      </a:lnTo>
                      <a:lnTo>
                        <a:pt x="380801" y="0"/>
                      </a:lnTo>
                      <a:lnTo>
                        <a:pt x="397052" y="0"/>
                      </a:lnTo>
                      <a:cubicBezTo>
                        <a:pt x="423245" y="0"/>
                        <a:pt x="423245" y="0"/>
                        <a:pt x="423245" y="0"/>
                      </a:cubicBezTo>
                      <a:lnTo>
                        <a:pt x="437673" y="0"/>
                      </a:lnTo>
                      <a:lnTo>
                        <a:pt x="465873" y="0"/>
                      </a:lnTo>
                      <a:lnTo>
                        <a:pt x="506837" y="0"/>
                      </a:lnTo>
                      <a:lnTo>
                        <a:pt x="542389" y="0"/>
                      </a:lnTo>
                      <a:lnTo>
                        <a:pt x="558813" y="0"/>
                      </a:lnTo>
                      <a:cubicBezTo>
                        <a:pt x="573547" y="0"/>
                        <a:pt x="585824" y="0"/>
                        <a:pt x="596056" y="0"/>
                      </a:cubicBezTo>
                      <a:lnTo>
                        <a:pt x="608720" y="0"/>
                      </a:lnTo>
                      <a:lnTo>
                        <a:pt x="621020" y="0"/>
                      </a:lnTo>
                      <a:cubicBezTo>
                        <a:pt x="647214" y="0"/>
                        <a:pt x="647214" y="0"/>
                        <a:pt x="647214" y="0"/>
                      </a:cubicBezTo>
                      <a:lnTo>
                        <a:pt x="665591" y="0"/>
                      </a:lnTo>
                      <a:cubicBezTo>
                        <a:pt x="875132" y="0"/>
                        <a:pt x="875132" y="0"/>
                        <a:pt x="875132" y="0"/>
                      </a:cubicBezTo>
                      <a:cubicBezTo>
                        <a:pt x="910609" y="0"/>
                        <a:pt x="953183" y="24848"/>
                        <a:pt x="970922" y="55020"/>
                      </a:cubicBezTo>
                      <a:cubicBezTo>
                        <a:pt x="1219266" y="485418"/>
                        <a:pt x="1219266" y="485418"/>
                        <a:pt x="1219266" y="485418"/>
                      </a:cubicBezTo>
                      <a:cubicBezTo>
                        <a:pt x="1237005" y="515590"/>
                        <a:pt x="1237005" y="565286"/>
                        <a:pt x="1219266" y="595458"/>
                      </a:cubicBezTo>
                      <a:cubicBezTo>
                        <a:pt x="970922" y="1025856"/>
                        <a:pt x="970922" y="1025856"/>
                        <a:pt x="970922" y="1025856"/>
                      </a:cubicBezTo>
                      <a:cubicBezTo>
                        <a:pt x="953183" y="1056029"/>
                        <a:pt x="910609" y="1080876"/>
                        <a:pt x="875132" y="1080876"/>
                      </a:cubicBezTo>
                      <a:lnTo>
                        <a:pt x="647214" y="1080876"/>
                      </a:lnTo>
                      <a:lnTo>
                        <a:pt x="423245" y="1080876"/>
                      </a:lnTo>
                      <a:lnTo>
                        <a:pt x="378443" y="1080876"/>
                      </a:lnTo>
                      <a:lnTo>
                        <a:pt x="150524" y="1080876"/>
                      </a:lnTo>
                      <a:lnTo>
                        <a:pt x="0" y="1080876"/>
                      </a:lnTo>
                      <a:close/>
                    </a:path>
                  </a:pathLst>
                </a:custGeom>
                <a:solidFill>
                  <a:srgbClr val="E90012"/>
                </a:solidFill>
                <a:ln>
                  <a:noFill/>
                </a:ln>
                <a:effectLst>
                  <a:outerShdw blurRad="127000" dist="63500" dir="5400000" algn="t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>
                    <a:solidFill>
                      <a:schemeClr val="dk1"/>
                    </a:solidFill>
                    <a:latin typeface="Impact"/>
                    <a:ea typeface="Impact"/>
                    <a:cs typeface="Impact"/>
                    <a:sym typeface="Impact"/>
                  </a:endParaRPr>
                </a:p>
              </p:txBody>
            </p:sp>
          </p:grpSp>
          <p:sp>
            <p:nvSpPr>
              <p:cNvPr id="836" name="Google Shape;836;p59"/>
              <p:cNvSpPr txBox="1"/>
              <p:nvPr/>
            </p:nvSpPr>
            <p:spPr>
              <a:xfrm>
                <a:off x="4156943" y="1944909"/>
                <a:ext cx="750088" cy="623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4800">
                    <a:solidFill>
                      <a:schemeClr val="dk1"/>
                    </a:solidFill>
                    <a:latin typeface="Impact"/>
                    <a:ea typeface="Impact"/>
                    <a:cs typeface="Impact"/>
                    <a:sym typeface="Impact"/>
                  </a:rPr>
                  <a:t>01</a:t>
                </a:r>
                <a:endParaRPr sz="48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837" name="Google Shape;837;p59"/>
              <p:cNvSpPr txBox="1"/>
              <p:nvPr/>
            </p:nvSpPr>
            <p:spPr>
              <a:xfrm>
                <a:off x="5372169" y="1944908"/>
                <a:ext cx="750088" cy="623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4800">
                    <a:solidFill>
                      <a:schemeClr val="dk1"/>
                    </a:solidFill>
                    <a:latin typeface="Impact"/>
                    <a:ea typeface="Impact"/>
                    <a:cs typeface="Impact"/>
                    <a:sym typeface="Impact"/>
                  </a:rPr>
                  <a:t>02</a:t>
                </a:r>
                <a:endParaRPr sz="48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838" name="Google Shape;838;p59"/>
              <p:cNvSpPr txBox="1"/>
              <p:nvPr/>
            </p:nvSpPr>
            <p:spPr>
              <a:xfrm>
                <a:off x="6635102" y="1944908"/>
                <a:ext cx="750088" cy="623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4800">
                    <a:solidFill>
                      <a:schemeClr val="dk1"/>
                    </a:solidFill>
                    <a:latin typeface="Impact"/>
                    <a:ea typeface="Impact"/>
                    <a:cs typeface="Impact"/>
                    <a:sym typeface="Impact"/>
                  </a:rPr>
                  <a:t>03</a:t>
                </a:r>
                <a:endParaRPr sz="48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grpSp>
            <p:nvGrpSpPr>
              <p:cNvPr id="839" name="Google Shape;839;p59"/>
              <p:cNvGrpSpPr/>
              <p:nvPr/>
            </p:nvGrpSpPr>
            <p:grpSpPr>
              <a:xfrm>
                <a:off x="3882391" y="2649388"/>
                <a:ext cx="1389525" cy="1022486"/>
                <a:chOff x="7415848" y="2544881"/>
                <a:chExt cx="1852700" cy="1363314"/>
              </a:xfrm>
            </p:grpSpPr>
            <p:sp>
              <p:nvSpPr>
                <p:cNvPr id="840" name="Google Shape;840;p59"/>
                <p:cNvSpPr txBox="1"/>
                <p:nvPr/>
              </p:nvSpPr>
              <p:spPr>
                <a:xfrm>
                  <a:off x="7488048" y="2544881"/>
                  <a:ext cx="1780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800">
                      <a:solidFill>
                        <a:schemeClr val="dk1"/>
                      </a:solidFill>
                      <a:latin typeface="DM Serif Display"/>
                      <a:ea typeface="DM Serif Display"/>
                      <a:cs typeface="DM Serif Display"/>
                      <a:sym typeface="DM Serif Display"/>
                    </a:rPr>
                    <a:t>Visualization</a:t>
                  </a:r>
                  <a:endParaRPr>
                    <a:latin typeface="DM Serif Display"/>
                    <a:ea typeface="DM Serif Display"/>
                    <a:cs typeface="DM Serif Display"/>
                    <a:sym typeface="DM Serif Display"/>
                  </a:endParaRPr>
                </a:p>
              </p:txBody>
            </p:sp>
            <p:sp>
              <p:nvSpPr>
                <p:cNvPr id="841" name="Google Shape;841;p59"/>
                <p:cNvSpPr txBox="1"/>
                <p:nvPr/>
              </p:nvSpPr>
              <p:spPr>
                <a:xfrm>
                  <a:off x="7415848" y="3006995"/>
                  <a:ext cx="1780500" cy="90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051">
                      <a:solidFill>
                        <a:schemeClr val="dk1"/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rPr>
                    <a:t>How to show our research  result in a more professional way？</a:t>
                  </a: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051">
                      <a:solidFill>
                        <a:schemeClr val="dk1"/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rPr>
                    <a:t>e.g. Try to use ArcGIS?</a:t>
                  </a: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grpSp>
            <p:nvGrpSpPr>
              <p:cNvPr id="842" name="Google Shape;842;p59"/>
              <p:cNvGrpSpPr/>
              <p:nvPr/>
            </p:nvGrpSpPr>
            <p:grpSpPr>
              <a:xfrm>
                <a:off x="5165230" y="2649388"/>
                <a:ext cx="1335375" cy="1022486"/>
                <a:chOff x="7488048" y="2544881"/>
                <a:chExt cx="1780500" cy="1363314"/>
              </a:xfrm>
            </p:grpSpPr>
            <p:sp>
              <p:nvSpPr>
                <p:cNvPr id="843" name="Google Shape;843;p59"/>
                <p:cNvSpPr txBox="1"/>
                <p:nvPr/>
              </p:nvSpPr>
              <p:spPr>
                <a:xfrm>
                  <a:off x="7488048" y="2544881"/>
                  <a:ext cx="1780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800">
                      <a:solidFill>
                        <a:schemeClr val="dk1"/>
                      </a:solidFill>
                      <a:latin typeface="DM Serif Display"/>
                      <a:ea typeface="DM Serif Display"/>
                      <a:cs typeface="DM Serif Display"/>
                      <a:sym typeface="DM Serif Display"/>
                    </a:rPr>
                    <a:t>The variables</a:t>
                  </a:r>
                  <a:endParaRPr>
                    <a:latin typeface="DM Serif Display"/>
                    <a:ea typeface="DM Serif Display"/>
                    <a:cs typeface="DM Serif Display"/>
                    <a:sym typeface="DM Serif Display"/>
                  </a:endParaRPr>
                </a:p>
              </p:txBody>
            </p:sp>
            <p:sp>
              <p:nvSpPr>
                <p:cNvPr id="844" name="Google Shape;844;p59"/>
                <p:cNvSpPr txBox="1"/>
                <p:nvPr/>
              </p:nvSpPr>
              <p:spPr>
                <a:xfrm>
                  <a:off x="7492053" y="3006995"/>
                  <a:ext cx="1572000" cy="90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051">
                      <a:solidFill>
                        <a:schemeClr val="dk1"/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rPr>
                    <a:t>Besides </a:t>
                  </a: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051">
                      <a:solidFill>
                        <a:schemeClr val="dk1"/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rPr>
                    <a:t>weight &amp; distance…</a:t>
                  </a: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051">
                      <a:solidFill>
                        <a:schemeClr val="dk1"/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rPr>
                    <a:t>More things to consider?</a:t>
                  </a: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grpSp>
            <p:nvGrpSpPr>
              <p:cNvPr id="845" name="Google Shape;845;p59"/>
              <p:cNvGrpSpPr/>
              <p:nvPr/>
            </p:nvGrpSpPr>
            <p:grpSpPr>
              <a:xfrm>
                <a:off x="6375563" y="2649388"/>
                <a:ext cx="1335375" cy="901211"/>
                <a:chOff x="7488048" y="2544881"/>
                <a:chExt cx="1780500" cy="1201614"/>
              </a:xfrm>
            </p:grpSpPr>
            <p:sp>
              <p:nvSpPr>
                <p:cNvPr id="846" name="Google Shape;846;p59"/>
                <p:cNvSpPr txBox="1"/>
                <p:nvPr/>
              </p:nvSpPr>
              <p:spPr>
                <a:xfrm>
                  <a:off x="7488048" y="2544881"/>
                  <a:ext cx="1780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800">
                      <a:solidFill>
                        <a:schemeClr val="dk1"/>
                      </a:solidFill>
                      <a:latin typeface="DM Serif Display"/>
                      <a:ea typeface="DM Serif Display"/>
                      <a:cs typeface="DM Serif Display"/>
                      <a:sym typeface="DM Serif Display"/>
                    </a:rPr>
                    <a:t>About the ‘key’</a:t>
                  </a:r>
                  <a:endParaRPr>
                    <a:latin typeface="DM Serif Display"/>
                    <a:ea typeface="DM Serif Display"/>
                    <a:cs typeface="DM Serif Display"/>
                    <a:sym typeface="DM Serif Display"/>
                  </a:endParaRPr>
                </a:p>
              </p:txBody>
            </p:sp>
            <p:sp>
              <p:nvSpPr>
                <p:cNvPr id="847" name="Google Shape;847;p59"/>
                <p:cNvSpPr txBox="1"/>
                <p:nvPr/>
              </p:nvSpPr>
              <p:spPr>
                <a:xfrm>
                  <a:off x="7492053" y="3168695"/>
                  <a:ext cx="157200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051">
                      <a:solidFill>
                        <a:schemeClr val="dk1"/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rPr>
                    <a:t>A conclusion for</a:t>
                  </a: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051">
                      <a:solidFill>
                        <a:schemeClr val="dk1"/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rPr>
                    <a:t>MORE and FURTHER</a:t>
                  </a: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CN" sz="1051">
                      <a:solidFill>
                        <a:schemeClr val="dk1"/>
                      </a:solidFill>
                      <a:latin typeface="Microsoft Yahei"/>
                      <a:ea typeface="Microsoft Yahei"/>
                      <a:cs typeface="Microsoft Yahei"/>
                      <a:sym typeface="Microsoft Yahei"/>
                    </a:rPr>
                    <a:t>use...</a:t>
                  </a:r>
                  <a:endParaRPr sz="105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endParaRPr>
                </a:p>
              </p:txBody>
            </p:sp>
          </p:grpSp>
          <p:grpSp>
            <p:nvGrpSpPr>
              <p:cNvPr id="848" name="Google Shape;848;p59"/>
              <p:cNvGrpSpPr/>
              <p:nvPr/>
            </p:nvGrpSpPr>
            <p:grpSpPr>
              <a:xfrm>
                <a:off x="4741393" y="3775839"/>
                <a:ext cx="260694" cy="305504"/>
                <a:chOff x="1776" y="1776"/>
                <a:chExt cx="64" cy="75"/>
              </a:xfrm>
            </p:grpSpPr>
            <p:sp>
              <p:nvSpPr>
                <p:cNvPr id="849" name="Google Shape;849;p59"/>
                <p:cNvSpPr/>
                <p:nvPr/>
              </p:nvSpPr>
              <p:spPr>
                <a:xfrm>
                  <a:off x="1795" y="1779"/>
                  <a:ext cx="29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0" extrusionOk="0"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8" y="10"/>
                        <a:pt x="11" y="8"/>
                        <a:pt x="11" y="5"/>
                      </a:cubicBezTo>
                      <a:cubicBezTo>
                        <a:pt x="11" y="2"/>
                        <a:pt x="8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1"/>
                        <a:pt x="0" y="3"/>
                        <a:pt x="0" y="5"/>
                      </a:cubicBezTo>
                      <a:cubicBezTo>
                        <a:pt x="0" y="8"/>
                        <a:pt x="2" y="10"/>
                        <a:pt x="5" y="1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0" name="Google Shape;850;p59"/>
                <p:cNvSpPr/>
                <p:nvPr/>
              </p:nvSpPr>
              <p:spPr>
                <a:xfrm>
                  <a:off x="1776" y="1810"/>
                  <a:ext cx="64" cy="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16" extrusionOk="0">
                      <a:moveTo>
                        <a:pt x="23" y="3"/>
                      </a:moveTo>
                      <a:cubicBezTo>
                        <a:pt x="22" y="1"/>
                        <a:pt x="20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2" y="1"/>
                        <a:pt x="1" y="3"/>
                      </a:cubicBezTo>
                      <a:cubicBezTo>
                        <a:pt x="0" y="5"/>
                        <a:pt x="0" y="11"/>
                        <a:pt x="0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5" y="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20" y="6"/>
                        <a:pt x="20" y="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4" y="11"/>
                        <a:pt x="24" y="5"/>
                        <a:pt x="23" y="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1" name="Google Shape;851;p59"/>
                <p:cNvSpPr/>
                <p:nvPr/>
              </p:nvSpPr>
              <p:spPr>
                <a:xfrm>
                  <a:off x="1795" y="1776"/>
                  <a:ext cx="29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0" extrusionOk="0"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8" y="10"/>
                        <a:pt x="11" y="8"/>
                        <a:pt x="11" y="5"/>
                      </a:cubicBezTo>
                      <a:cubicBezTo>
                        <a:pt x="11" y="2"/>
                        <a:pt x="8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1"/>
                        <a:pt x="0" y="3"/>
                        <a:pt x="0" y="5"/>
                      </a:cubicBezTo>
                      <a:cubicBezTo>
                        <a:pt x="0" y="8"/>
                        <a:pt x="2" y="10"/>
                        <a:pt x="5" y="1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2" name="Google Shape;852;p59"/>
                <p:cNvSpPr/>
                <p:nvPr/>
              </p:nvSpPr>
              <p:spPr>
                <a:xfrm>
                  <a:off x="1776" y="1807"/>
                  <a:ext cx="64" cy="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16" extrusionOk="0">
                      <a:moveTo>
                        <a:pt x="23" y="3"/>
                      </a:moveTo>
                      <a:cubicBezTo>
                        <a:pt x="22" y="1"/>
                        <a:pt x="20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2" y="1"/>
                        <a:pt x="1" y="3"/>
                      </a:cubicBezTo>
                      <a:cubicBezTo>
                        <a:pt x="0" y="5"/>
                        <a:pt x="0" y="11"/>
                        <a:pt x="0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5" y="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20" y="6"/>
                        <a:pt x="20" y="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4" y="11"/>
                        <a:pt x="24" y="5"/>
                        <a:pt x="23" y="3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3" name="Google Shape;853;p59"/>
              <p:cNvGrpSpPr/>
              <p:nvPr/>
            </p:nvGrpSpPr>
            <p:grpSpPr>
              <a:xfrm>
                <a:off x="5981738" y="3745807"/>
                <a:ext cx="317908" cy="321662"/>
                <a:chOff x="2426" y="2781"/>
                <a:chExt cx="593" cy="600"/>
              </a:xfrm>
            </p:grpSpPr>
            <p:sp>
              <p:nvSpPr>
                <p:cNvPr id="854" name="Google Shape;854;p59"/>
                <p:cNvSpPr/>
                <p:nvPr/>
              </p:nvSpPr>
              <p:spPr>
                <a:xfrm>
                  <a:off x="2442" y="2805"/>
                  <a:ext cx="577" cy="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0" y="115"/>
                      </a:moveTo>
                      <a:cubicBezTo>
                        <a:pt x="0" y="117"/>
                        <a:pt x="0" y="119"/>
                        <a:pt x="0" y="121"/>
                      </a:cubicBezTo>
                      <a:cubicBezTo>
                        <a:pt x="0" y="187"/>
                        <a:pt x="54" y="241"/>
                        <a:pt x="121" y="241"/>
                      </a:cubicBezTo>
                      <a:cubicBezTo>
                        <a:pt x="187" y="241"/>
                        <a:pt x="241" y="187"/>
                        <a:pt x="241" y="121"/>
                      </a:cubicBezTo>
                      <a:cubicBezTo>
                        <a:pt x="241" y="54"/>
                        <a:pt x="187" y="0"/>
                        <a:pt x="121" y="0"/>
                      </a:cubicBezTo>
                      <a:cubicBezTo>
                        <a:pt x="121" y="115"/>
                        <a:pt x="121" y="115"/>
                        <a:pt x="121" y="115"/>
                      </a:cubicBezTo>
                      <a:lnTo>
                        <a:pt x="0" y="115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59"/>
                <p:cNvSpPr/>
                <p:nvPr/>
              </p:nvSpPr>
              <p:spPr>
                <a:xfrm>
                  <a:off x="2426" y="2781"/>
                  <a:ext cx="275" cy="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114" extrusionOk="0">
                      <a:moveTo>
                        <a:pt x="0" y="114"/>
                      </a:moveTo>
                      <a:cubicBezTo>
                        <a:pt x="115" y="114"/>
                        <a:pt x="115" y="114"/>
                        <a:pt x="115" y="11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51" y="0"/>
                        <a:pt x="0" y="51"/>
                        <a:pt x="0" y="114"/>
                      </a:cubicBezTo>
                      <a:close/>
                      <a:moveTo>
                        <a:pt x="15" y="104"/>
                      </a:moveTo>
                      <a:cubicBezTo>
                        <a:pt x="15" y="54"/>
                        <a:pt x="55" y="14"/>
                        <a:pt x="104" y="14"/>
                      </a:cubicBezTo>
                      <a:cubicBezTo>
                        <a:pt x="104" y="104"/>
                        <a:pt x="104" y="104"/>
                        <a:pt x="104" y="104"/>
                      </a:cubicBezTo>
                      <a:lnTo>
                        <a:pt x="15" y="104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56" name="Google Shape;856;p59"/>
              <p:cNvGrpSpPr/>
              <p:nvPr/>
            </p:nvGrpSpPr>
            <p:grpSpPr>
              <a:xfrm>
                <a:off x="7159575" y="3784093"/>
                <a:ext cx="300513" cy="327027"/>
                <a:chOff x="4873626" y="1965325"/>
                <a:chExt cx="269876" cy="293688"/>
              </a:xfrm>
            </p:grpSpPr>
            <p:sp>
              <p:nvSpPr>
                <p:cNvPr id="857" name="Google Shape;857;p59"/>
                <p:cNvSpPr/>
                <p:nvPr/>
              </p:nvSpPr>
              <p:spPr>
                <a:xfrm>
                  <a:off x="4873626" y="2127250"/>
                  <a:ext cx="112713" cy="131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" h="35" extrusionOk="0">
                      <a:moveTo>
                        <a:pt x="2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9" y="0"/>
                        <a:pt x="30" y="1"/>
                        <a:pt x="30" y="1"/>
                      </a:cubicBezTo>
                      <a:cubicBezTo>
                        <a:pt x="30" y="2"/>
                        <a:pt x="29" y="3"/>
                        <a:pt x="28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4"/>
                        <a:pt x="3" y="35"/>
                        <a:pt x="2" y="35"/>
                      </a:cubicBezTo>
                      <a:cubicBezTo>
                        <a:pt x="1" y="35"/>
                        <a:pt x="0" y="34"/>
                        <a:pt x="0" y="33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p59"/>
                <p:cNvSpPr/>
                <p:nvPr/>
              </p:nvSpPr>
              <p:spPr>
                <a:xfrm>
                  <a:off x="4884739" y="1973263"/>
                  <a:ext cx="41275" cy="14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9" extrusionOk="0">
                      <a:moveTo>
                        <a:pt x="11" y="34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9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37"/>
                        <a:pt x="2" y="39"/>
                        <a:pt x="5" y="39"/>
                      </a:cubicBezTo>
                      <a:cubicBezTo>
                        <a:pt x="9" y="39"/>
                        <a:pt x="11" y="37"/>
                        <a:pt x="11" y="34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p59"/>
                <p:cNvSpPr/>
                <p:nvPr/>
              </p:nvSpPr>
              <p:spPr>
                <a:xfrm>
                  <a:off x="4940301" y="1965325"/>
                  <a:ext cx="177800" cy="293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78" extrusionOk="0">
                      <a:moveTo>
                        <a:pt x="5" y="69"/>
                      </a:moveTo>
                      <a:cubicBezTo>
                        <a:pt x="3" y="72"/>
                        <a:pt x="3" y="76"/>
                        <a:pt x="6" y="77"/>
                      </a:cubicBezTo>
                      <a:cubicBezTo>
                        <a:pt x="7" y="78"/>
                        <a:pt x="8" y="78"/>
                        <a:pt x="9" y="78"/>
                      </a:cubicBezTo>
                      <a:cubicBezTo>
                        <a:pt x="11" y="78"/>
                        <a:pt x="13" y="77"/>
                        <a:pt x="14" y="7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46" y="57"/>
                        <a:pt x="46" y="57"/>
                        <a:pt x="46" y="57"/>
                      </a:cubicBezTo>
                      <a:cubicBezTo>
                        <a:pt x="47" y="57"/>
                        <a:pt x="47" y="57"/>
                        <a:pt x="47" y="56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7" y="29"/>
                        <a:pt x="41" y="19"/>
                        <a:pt x="32" y="19"/>
                      </a:cubicBezTo>
                      <a:cubicBezTo>
                        <a:pt x="31" y="19"/>
                        <a:pt x="30" y="19"/>
                        <a:pt x="30" y="20"/>
                      </a:cubicBezTo>
                      <a:cubicBezTo>
                        <a:pt x="33" y="18"/>
                        <a:pt x="35" y="14"/>
                        <a:pt x="35" y="10"/>
                      </a:cubicBezTo>
                      <a:cubicBezTo>
                        <a:pt x="35" y="5"/>
                        <a:pt x="30" y="0"/>
                        <a:pt x="24" y="0"/>
                      </a:cubicBezTo>
                      <a:cubicBezTo>
                        <a:pt x="19" y="0"/>
                        <a:pt x="14" y="5"/>
                        <a:pt x="14" y="10"/>
                      </a:cubicBezTo>
                      <a:cubicBezTo>
                        <a:pt x="14" y="16"/>
                        <a:pt x="19" y="21"/>
                        <a:pt x="24" y="21"/>
                      </a:cubicBezTo>
                      <a:cubicBezTo>
                        <a:pt x="25" y="21"/>
                        <a:pt x="26" y="21"/>
                        <a:pt x="27" y="20"/>
                      </a:cubicBezTo>
                      <a:cubicBezTo>
                        <a:pt x="25" y="22"/>
                        <a:pt x="23" y="24"/>
                        <a:pt x="21" y="27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3" y="32"/>
                        <a:pt x="2" y="32"/>
                        <a:pt x="1" y="34"/>
                      </a:cubicBezTo>
                      <a:cubicBezTo>
                        <a:pt x="1" y="35"/>
                        <a:pt x="0" y="37"/>
                        <a:pt x="1" y="38"/>
                      </a:cubicBezTo>
                      <a:cubicBezTo>
                        <a:pt x="1" y="41"/>
                        <a:pt x="4" y="42"/>
                        <a:pt x="6" y="42"/>
                      </a:cubicBezTo>
                      <a:cubicBezTo>
                        <a:pt x="7" y="42"/>
                        <a:pt x="7" y="42"/>
                        <a:pt x="8" y="42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41"/>
                        <a:pt x="17" y="42"/>
                        <a:pt x="17" y="43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lnTo>
                        <a:pt x="5" y="6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59"/>
                <p:cNvSpPr/>
                <p:nvPr/>
              </p:nvSpPr>
              <p:spPr>
                <a:xfrm>
                  <a:off x="5046664" y="2093913"/>
                  <a:ext cx="96838" cy="112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30" extrusionOk="0">
                      <a:moveTo>
                        <a:pt x="1" y="27"/>
                      </a:move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1"/>
                        <a:pt x="23" y="0"/>
                        <a:pt x="24" y="0"/>
                      </a:cubicBezTo>
                      <a:cubicBezTo>
                        <a:pt x="25" y="0"/>
                        <a:pt x="26" y="1"/>
                        <a:pt x="26" y="2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9"/>
                        <a:pt x="25" y="30"/>
                        <a:pt x="24" y="30"/>
                      </a:cubicBez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0" y="30"/>
                        <a:pt x="0" y="29"/>
                        <a:pt x="0" y="28"/>
                      </a:cubicBezTo>
                      <a:cubicBezTo>
                        <a:pt x="0" y="27"/>
                        <a:pt x="0" y="27"/>
                        <a:pt x="1" y="27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61" name="Google Shape;861;p59"/>
              <p:cNvSpPr txBox="1"/>
              <p:nvPr/>
            </p:nvSpPr>
            <p:spPr>
              <a:xfrm>
                <a:off x="1518728" y="3269847"/>
                <a:ext cx="22875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800">
                    <a:solidFill>
                      <a:schemeClr val="dk1"/>
                    </a:solidFill>
                    <a:latin typeface="Impact"/>
                    <a:ea typeface="Impact"/>
                    <a:cs typeface="Impact"/>
                    <a:sym typeface="Impact"/>
                  </a:rPr>
                  <a:t>More things to consider…</a:t>
                </a:r>
                <a:endParaRPr sz="18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800">
                    <a:solidFill>
                      <a:schemeClr val="dk1"/>
                    </a:solidFill>
                    <a:latin typeface="Impact"/>
                    <a:ea typeface="Impact"/>
                    <a:cs typeface="Impact"/>
                    <a:sym typeface="Impact"/>
                  </a:rPr>
                  <a:t>&amp;</a:t>
                </a:r>
                <a:endParaRPr sz="18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800">
                    <a:solidFill>
                      <a:schemeClr val="dk1"/>
                    </a:solidFill>
                    <a:latin typeface="Impact"/>
                    <a:ea typeface="Impact"/>
                    <a:cs typeface="Impact"/>
                    <a:sym typeface="Impact"/>
                  </a:rPr>
                  <a:t>Something to improve...</a:t>
                </a:r>
                <a:endParaRPr sz="18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pic>
            <p:nvPicPr>
              <p:cNvPr id="862" name="Google Shape;862;p5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971190" y="1277631"/>
                <a:ext cx="1373090" cy="19716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63" name="Google Shape;863;p59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704" cy="42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C0002"/>
              </a:buClr>
              <a:buSzPts val="2000"/>
              <a:buFont typeface="Impact"/>
              <a:buNone/>
            </a:pPr>
            <a:r>
              <a:rPr lang="en-US" altLang="zh-CN" dirty="0"/>
              <a:t>Further discussion</a:t>
            </a:r>
            <a:endParaRPr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0"/>
          <p:cNvSpPr/>
          <p:nvPr/>
        </p:nvSpPr>
        <p:spPr>
          <a:xfrm>
            <a:off x="0" y="0"/>
            <a:ext cx="12196800" cy="4083300"/>
          </a:xfrm>
          <a:prstGeom prst="rect">
            <a:avLst/>
          </a:prstGeom>
          <a:solidFill>
            <a:srgbClr val="04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0"/>
          <p:cNvSpPr txBox="1"/>
          <p:nvPr/>
        </p:nvSpPr>
        <p:spPr>
          <a:xfrm>
            <a:off x="4948050" y="5615125"/>
            <a:ext cx="313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Microsoft Yahei"/>
                <a:ea typeface="Microsoft Yahei"/>
                <a:cs typeface="Microsoft Yahei"/>
                <a:sym typeface="Microsoft Yahei"/>
              </a:rPr>
              <a:t>Worked by: Group Unicorn</a:t>
            </a:r>
            <a:endParaRPr sz="1800"/>
          </a:p>
        </p:txBody>
      </p:sp>
      <p:cxnSp>
        <p:nvCxnSpPr>
          <p:cNvPr id="871" name="Google Shape;871;p60"/>
          <p:cNvCxnSpPr/>
          <p:nvPr/>
        </p:nvCxnSpPr>
        <p:spPr>
          <a:xfrm>
            <a:off x="3647111" y="5455825"/>
            <a:ext cx="58821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72" name="Google Shape;872;p60"/>
          <p:cNvSpPr/>
          <p:nvPr/>
        </p:nvSpPr>
        <p:spPr>
          <a:xfrm>
            <a:off x="2102199" y="4242738"/>
            <a:ext cx="8343900" cy="773100"/>
          </a:xfrm>
          <a:prstGeom prst="roundRect">
            <a:avLst>
              <a:gd name="adj" fmla="val 8479"/>
            </a:avLst>
          </a:prstGeom>
          <a:solidFill>
            <a:srgbClr val="E900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0"/>
          <p:cNvSpPr txBox="1"/>
          <p:nvPr/>
        </p:nvSpPr>
        <p:spPr>
          <a:xfrm>
            <a:off x="3265487" y="4329846"/>
            <a:ext cx="634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b="1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you!</a:t>
            </a:r>
            <a:endParaRPr sz="3600" b="1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874" name="Google Shape;87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448" y="976522"/>
            <a:ext cx="4896543" cy="180993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0"/>
          <p:cNvSpPr/>
          <p:nvPr/>
        </p:nvSpPr>
        <p:spPr>
          <a:xfrm>
            <a:off x="0" y="3573776"/>
            <a:ext cx="12196800" cy="228900"/>
          </a:xfrm>
          <a:prstGeom prst="rect">
            <a:avLst/>
          </a:prstGeom>
          <a:solidFill>
            <a:srgbClr val="E9001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0"/>
          <p:cNvSpPr txBox="1"/>
          <p:nvPr/>
        </p:nvSpPr>
        <p:spPr>
          <a:xfrm>
            <a:off x="9057603" y="278595"/>
            <a:ext cx="292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安全    准确     快速    便捷</a:t>
            </a:r>
            <a:endParaRPr sz="1800" b="1">
              <a:solidFill>
                <a:srgbClr val="FF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/>
          <p:nvPr/>
        </p:nvSpPr>
        <p:spPr>
          <a:xfrm>
            <a:off x="5566142" y="2127137"/>
            <a:ext cx="4167051" cy="535968"/>
          </a:xfrm>
          <a:prstGeom prst="rect">
            <a:avLst/>
          </a:prstGeom>
          <a:noFill/>
          <a:ln w="9525" cap="flat" cmpd="sng">
            <a:solidFill>
              <a:srgbClr val="1C0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00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5566142" y="3209434"/>
            <a:ext cx="4167051" cy="535968"/>
          </a:xfrm>
          <a:prstGeom prst="rect">
            <a:avLst/>
          </a:prstGeom>
          <a:noFill/>
          <a:ln w="9525" cap="flat" cmpd="sng">
            <a:solidFill>
              <a:srgbClr val="1C0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00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/>
          <p:nvPr/>
        </p:nvSpPr>
        <p:spPr>
          <a:xfrm>
            <a:off x="5566142" y="4291731"/>
            <a:ext cx="4167051" cy="535968"/>
          </a:xfrm>
          <a:prstGeom prst="rect">
            <a:avLst/>
          </a:prstGeom>
          <a:noFill/>
          <a:ln w="9525" cap="flat" cmpd="sng">
            <a:solidFill>
              <a:srgbClr val="1C0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00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4"/>
          <p:cNvSpPr/>
          <p:nvPr/>
        </p:nvSpPr>
        <p:spPr>
          <a:xfrm>
            <a:off x="5566142" y="5374029"/>
            <a:ext cx="4167051" cy="535968"/>
          </a:xfrm>
          <a:prstGeom prst="rect">
            <a:avLst/>
          </a:prstGeom>
          <a:noFill/>
          <a:ln w="9525" cap="flat" cmpd="sng">
            <a:solidFill>
              <a:srgbClr val="1C0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00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5566142" y="1044840"/>
            <a:ext cx="4167051" cy="535968"/>
          </a:xfrm>
          <a:prstGeom prst="rect">
            <a:avLst/>
          </a:prstGeom>
          <a:noFill/>
          <a:ln w="9525" cap="flat" cmpd="sng">
            <a:solidFill>
              <a:srgbClr val="1C000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00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4"/>
          <p:cNvSpPr/>
          <p:nvPr/>
        </p:nvSpPr>
        <p:spPr>
          <a:xfrm>
            <a:off x="-1" y="0"/>
            <a:ext cx="3218061" cy="6858000"/>
          </a:xfrm>
          <a:prstGeom prst="rect">
            <a:avLst/>
          </a:prstGeom>
          <a:solidFill>
            <a:srgbClr val="1C00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4"/>
          <p:cNvSpPr/>
          <p:nvPr/>
        </p:nvSpPr>
        <p:spPr>
          <a:xfrm>
            <a:off x="1261197" y="2344322"/>
            <a:ext cx="2212496" cy="196091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58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/>
          <p:cNvSpPr/>
          <p:nvPr/>
        </p:nvSpPr>
        <p:spPr>
          <a:xfrm>
            <a:off x="1244421" y="2364670"/>
            <a:ext cx="2212496" cy="196091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2700000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66700" dist="203200" dir="678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1851630" y="3009693"/>
            <a:ext cx="1638756" cy="78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500"/>
              <a:buFont typeface="Arial"/>
              <a:buNone/>
            </a:pPr>
            <a:endParaRPr dirty="0"/>
          </a:p>
        </p:txBody>
      </p:sp>
      <p:sp>
        <p:nvSpPr>
          <p:cNvPr id="273" name="Google Shape;273;p44"/>
          <p:cNvSpPr txBox="1"/>
          <p:nvPr/>
        </p:nvSpPr>
        <p:spPr>
          <a:xfrm>
            <a:off x="1612773" y="3009694"/>
            <a:ext cx="1751025" cy="108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C0002"/>
              </a:buClr>
              <a:buSzPts val="1800"/>
              <a:buFont typeface="Arial"/>
              <a:buNone/>
            </a:pPr>
            <a:r>
              <a:rPr lang="zh-CN" sz="1800" b="1" dirty="0">
                <a:solidFill>
                  <a:srgbClr val="1C0002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800" b="1" dirty="0">
              <a:solidFill>
                <a:srgbClr val="1C00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4"/>
          <p:cNvSpPr txBox="1"/>
          <p:nvPr/>
        </p:nvSpPr>
        <p:spPr>
          <a:xfrm>
            <a:off x="5749451" y="1073122"/>
            <a:ext cx="43983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75" name="Google Shape;275;p44"/>
          <p:cNvGrpSpPr/>
          <p:nvPr/>
        </p:nvGrpSpPr>
        <p:grpSpPr>
          <a:xfrm rot="870915">
            <a:off x="4671934" y="957697"/>
            <a:ext cx="718832" cy="718832"/>
            <a:chOff x="1057822" y="3429688"/>
            <a:chExt cx="1799510" cy="1799510"/>
          </a:xfrm>
        </p:grpSpPr>
        <p:grpSp>
          <p:nvGrpSpPr>
            <p:cNvPr id="276" name="Google Shape;276;p44"/>
            <p:cNvGrpSpPr/>
            <p:nvPr/>
          </p:nvGrpSpPr>
          <p:grpSpPr>
            <a:xfrm rot="-6300000">
              <a:off x="1222930" y="3594797"/>
              <a:ext cx="1469294" cy="1469294"/>
              <a:chOff x="2595571" y="955361"/>
              <a:chExt cx="1864626" cy="1864626"/>
            </a:xfrm>
          </p:grpSpPr>
          <p:sp>
            <p:nvSpPr>
              <p:cNvPr id="277" name="Google Shape;277;p44"/>
              <p:cNvSpPr/>
              <p:nvPr/>
            </p:nvSpPr>
            <p:spPr>
              <a:xfrm>
                <a:off x="2595571" y="955361"/>
                <a:ext cx="1864626" cy="1864626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/>
                  </a:gs>
                </a:gsLst>
                <a:lin ang="2700000" scaled="0"/>
              </a:gra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8900" dist="75434" dir="2699985" rotWithShape="0">
                  <a:srgbClr val="000000">
                    <a:alpha val="2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278" name="Google Shape;278;p44"/>
              <p:cNvSpPr/>
              <p:nvPr/>
            </p:nvSpPr>
            <p:spPr>
              <a:xfrm>
                <a:off x="2678804" y="1038595"/>
                <a:ext cx="1698161" cy="169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</p:grpSp>
        <p:sp>
          <p:nvSpPr>
            <p:cNvPr id="279" name="Google Shape;279;p44"/>
            <p:cNvSpPr txBox="1"/>
            <p:nvPr/>
          </p:nvSpPr>
          <p:spPr>
            <a:xfrm rot="-917367">
              <a:off x="1304371" y="3851507"/>
              <a:ext cx="1328130" cy="100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280" name="Google Shape;280;p44"/>
          <p:cNvSpPr txBox="1"/>
          <p:nvPr/>
        </p:nvSpPr>
        <p:spPr>
          <a:xfrm>
            <a:off x="5749451" y="2164570"/>
            <a:ext cx="43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Clustering</a:t>
            </a:r>
            <a:endParaRPr/>
          </a:p>
        </p:txBody>
      </p:sp>
      <p:grpSp>
        <p:nvGrpSpPr>
          <p:cNvPr id="281" name="Google Shape;281;p44"/>
          <p:cNvGrpSpPr/>
          <p:nvPr/>
        </p:nvGrpSpPr>
        <p:grpSpPr>
          <a:xfrm rot="870915">
            <a:off x="4671934" y="2044486"/>
            <a:ext cx="718832" cy="718832"/>
            <a:chOff x="3212914" y="1412777"/>
            <a:chExt cx="1799510" cy="1799510"/>
          </a:xfrm>
        </p:grpSpPr>
        <p:grpSp>
          <p:nvGrpSpPr>
            <p:cNvPr id="282" name="Google Shape;282;p44"/>
            <p:cNvGrpSpPr/>
            <p:nvPr/>
          </p:nvGrpSpPr>
          <p:grpSpPr>
            <a:xfrm rot="-6300000">
              <a:off x="3378022" y="1577885"/>
              <a:ext cx="1469294" cy="1469294"/>
              <a:chOff x="2595571" y="955361"/>
              <a:chExt cx="1864626" cy="1864626"/>
            </a:xfrm>
          </p:grpSpPr>
          <p:sp>
            <p:nvSpPr>
              <p:cNvPr id="283" name="Google Shape;283;p44"/>
              <p:cNvSpPr/>
              <p:nvPr/>
            </p:nvSpPr>
            <p:spPr>
              <a:xfrm>
                <a:off x="2595571" y="955361"/>
                <a:ext cx="1864626" cy="1864626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/>
                  </a:gs>
                </a:gsLst>
                <a:lin ang="2700000" scaled="0"/>
              </a:gra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8900" dist="75434" dir="2699985" rotWithShape="0">
                  <a:srgbClr val="000000">
                    <a:alpha val="2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284" name="Google Shape;284;p44"/>
              <p:cNvSpPr/>
              <p:nvPr/>
            </p:nvSpPr>
            <p:spPr>
              <a:xfrm>
                <a:off x="2678804" y="1038595"/>
                <a:ext cx="1698161" cy="169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</p:grpSp>
        <p:sp>
          <p:nvSpPr>
            <p:cNvPr id="285" name="Google Shape;285;p44"/>
            <p:cNvSpPr txBox="1"/>
            <p:nvPr/>
          </p:nvSpPr>
          <p:spPr>
            <a:xfrm rot="-990500">
              <a:off x="3478273" y="1842897"/>
              <a:ext cx="1312407" cy="100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286" name="Google Shape;286;p44"/>
          <p:cNvSpPr txBox="1"/>
          <p:nvPr/>
        </p:nvSpPr>
        <p:spPr>
          <a:xfrm>
            <a:off x="5749451" y="3256018"/>
            <a:ext cx="461434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Optimization</a:t>
            </a:r>
            <a:endParaRPr/>
          </a:p>
        </p:txBody>
      </p:sp>
      <p:grpSp>
        <p:nvGrpSpPr>
          <p:cNvPr id="287" name="Google Shape;287;p44"/>
          <p:cNvGrpSpPr/>
          <p:nvPr/>
        </p:nvGrpSpPr>
        <p:grpSpPr>
          <a:xfrm rot="870915">
            <a:off x="4671934" y="3131275"/>
            <a:ext cx="718832" cy="718832"/>
            <a:chOff x="5306294" y="3501697"/>
            <a:chExt cx="1799510" cy="1799510"/>
          </a:xfrm>
        </p:grpSpPr>
        <p:grpSp>
          <p:nvGrpSpPr>
            <p:cNvPr id="288" name="Google Shape;288;p44"/>
            <p:cNvGrpSpPr/>
            <p:nvPr/>
          </p:nvGrpSpPr>
          <p:grpSpPr>
            <a:xfrm rot="-6300000">
              <a:off x="5471402" y="3666805"/>
              <a:ext cx="1469294" cy="1469294"/>
              <a:chOff x="2595571" y="955361"/>
              <a:chExt cx="1864626" cy="1864626"/>
            </a:xfrm>
          </p:grpSpPr>
          <p:sp>
            <p:nvSpPr>
              <p:cNvPr id="289" name="Google Shape;289;p44"/>
              <p:cNvSpPr/>
              <p:nvPr/>
            </p:nvSpPr>
            <p:spPr>
              <a:xfrm>
                <a:off x="2595571" y="955361"/>
                <a:ext cx="1864626" cy="1864626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/>
                  </a:gs>
                </a:gsLst>
                <a:lin ang="2700000" scaled="0"/>
              </a:gra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8900" dist="75434" dir="2699985" rotWithShape="0">
                  <a:srgbClr val="000000">
                    <a:alpha val="2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290" name="Google Shape;290;p44"/>
              <p:cNvSpPr/>
              <p:nvPr/>
            </p:nvSpPr>
            <p:spPr>
              <a:xfrm>
                <a:off x="2678804" y="1038595"/>
                <a:ext cx="1698161" cy="1698160"/>
              </a:xfrm>
              <a:prstGeom prst="rect">
                <a:avLst/>
              </a:prstGeom>
              <a:solidFill>
                <a:srgbClr val="FF0000"/>
              </a:soli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</p:grpSp>
        <p:sp>
          <p:nvSpPr>
            <p:cNvPr id="291" name="Google Shape;291;p44"/>
            <p:cNvSpPr txBox="1"/>
            <p:nvPr/>
          </p:nvSpPr>
          <p:spPr>
            <a:xfrm rot="-870915">
              <a:off x="5518020" y="3796051"/>
              <a:ext cx="1322122" cy="100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292" name="Google Shape;292;p44"/>
          <p:cNvSpPr txBox="1"/>
          <p:nvPr/>
        </p:nvSpPr>
        <p:spPr>
          <a:xfrm>
            <a:off x="5749451" y="4347465"/>
            <a:ext cx="43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Cost comparison</a:t>
            </a:r>
            <a:endParaRPr/>
          </a:p>
        </p:txBody>
      </p:sp>
      <p:grpSp>
        <p:nvGrpSpPr>
          <p:cNvPr id="293" name="Google Shape;293;p44"/>
          <p:cNvGrpSpPr/>
          <p:nvPr/>
        </p:nvGrpSpPr>
        <p:grpSpPr>
          <a:xfrm rot="870915">
            <a:off x="4671934" y="4218064"/>
            <a:ext cx="718832" cy="718832"/>
            <a:chOff x="7461386" y="1412777"/>
            <a:chExt cx="1799510" cy="1799510"/>
          </a:xfrm>
        </p:grpSpPr>
        <p:grpSp>
          <p:nvGrpSpPr>
            <p:cNvPr id="294" name="Google Shape;294;p44"/>
            <p:cNvGrpSpPr/>
            <p:nvPr/>
          </p:nvGrpSpPr>
          <p:grpSpPr>
            <a:xfrm rot="-6300000">
              <a:off x="7626494" y="1577885"/>
              <a:ext cx="1469294" cy="1469294"/>
              <a:chOff x="2595571" y="955361"/>
              <a:chExt cx="1864626" cy="1864626"/>
            </a:xfrm>
          </p:grpSpPr>
          <p:sp>
            <p:nvSpPr>
              <p:cNvPr id="295" name="Google Shape;295;p44"/>
              <p:cNvSpPr/>
              <p:nvPr/>
            </p:nvSpPr>
            <p:spPr>
              <a:xfrm>
                <a:off x="2595571" y="955361"/>
                <a:ext cx="1864626" cy="1864626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/>
                  </a:gs>
                </a:gsLst>
                <a:lin ang="2700000" scaled="0"/>
              </a:gra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8900" dist="75434" dir="2699985" rotWithShape="0">
                  <a:srgbClr val="000000">
                    <a:alpha val="2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296" name="Google Shape;296;p44"/>
              <p:cNvSpPr/>
              <p:nvPr/>
            </p:nvSpPr>
            <p:spPr>
              <a:xfrm>
                <a:off x="2678804" y="1038595"/>
                <a:ext cx="1698161" cy="169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</p:grpSp>
        <p:sp>
          <p:nvSpPr>
            <p:cNvPr id="297" name="Google Shape;297;p44"/>
            <p:cNvSpPr txBox="1"/>
            <p:nvPr/>
          </p:nvSpPr>
          <p:spPr>
            <a:xfrm rot="-1046683">
              <a:off x="7723388" y="1804543"/>
              <a:ext cx="1272108" cy="1008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298" name="Google Shape;298;p44"/>
          <p:cNvSpPr txBox="1"/>
          <p:nvPr/>
        </p:nvSpPr>
        <p:spPr>
          <a:xfrm>
            <a:off x="5749451" y="5438912"/>
            <a:ext cx="4398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Further discussion</a:t>
            </a: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299" name="Google Shape;299;p44"/>
          <p:cNvGrpSpPr/>
          <p:nvPr/>
        </p:nvGrpSpPr>
        <p:grpSpPr>
          <a:xfrm rot="870915">
            <a:off x="4671901" y="5303614"/>
            <a:ext cx="732324" cy="732324"/>
            <a:chOff x="9626774" y="3501697"/>
            <a:chExt cx="1799510" cy="1799510"/>
          </a:xfrm>
        </p:grpSpPr>
        <p:grpSp>
          <p:nvGrpSpPr>
            <p:cNvPr id="300" name="Google Shape;300;p44"/>
            <p:cNvGrpSpPr/>
            <p:nvPr/>
          </p:nvGrpSpPr>
          <p:grpSpPr>
            <a:xfrm rot="-6300000">
              <a:off x="9791882" y="3666805"/>
              <a:ext cx="1469294" cy="1469294"/>
              <a:chOff x="2595571" y="955361"/>
              <a:chExt cx="1864626" cy="1864626"/>
            </a:xfrm>
          </p:grpSpPr>
          <p:sp>
            <p:nvSpPr>
              <p:cNvPr id="301" name="Google Shape;301;p44"/>
              <p:cNvSpPr/>
              <p:nvPr/>
            </p:nvSpPr>
            <p:spPr>
              <a:xfrm>
                <a:off x="2595571" y="955361"/>
                <a:ext cx="1864626" cy="1864626"/>
              </a:xfrm>
              <a:prstGeom prst="rect">
                <a:avLst/>
              </a:prstGeom>
              <a:gradFill>
                <a:gsLst>
                  <a:gs pos="0">
                    <a:srgbClr val="BFBFBF"/>
                  </a:gs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rgbClr val="FFFFFF"/>
                  </a:gs>
                </a:gsLst>
                <a:lin ang="2700000" scaled="0"/>
              </a:gradFill>
              <a:ln w="2857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8900" dist="75434" dir="2699998" rotWithShape="0">
                  <a:srgbClr val="000000">
                    <a:alpha val="22745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0000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  <p:sp>
            <p:nvSpPr>
              <p:cNvPr id="302" name="Google Shape;302;p44"/>
              <p:cNvSpPr/>
              <p:nvPr/>
            </p:nvSpPr>
            <p:spPr>
              <a:xfrm>
                <a:off x="2678804" y="1038595"/>
                <a:ext cx="1698161" cy="169816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endParaRPr>
              </a:p>
            </p:txBody>
          </p:sp>
        </p:grpSp>
        <p:sp>
          <p:nvSpPr>
            <p:cNvPr id="303" name="Google Shape;303;p44"/>
            <p:cNvSpPr txBox="1"/>
            <p:nvPr/>
          </p:nvSpPr>
          <p:spPr>
            <a:xfrm rot="-1023144">
              <a:off x="9849862" y="3906360"/>
              <a:ext cx="1268880" cy="990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chemeClr val="lt1"/>
                  </a:solidFill>
                  <a:latin typeface="Impact"/>
                  <a:ea typeface="Impact"/>
                  <a:cs typeface="Impact"/>
                  <a:sym typeface="Impact"/>
                </a:rPr>
                <a:t>05</a:t>
              </a:r>
              <a:endParaRPr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/>
          <p:nvPr/>
        </p:nvSpPr>
        <p:spPr>
          <a:xfrm>
            <a:off x="1386435" y="2101430"/>
            <a:ext cx="2598300" cy="2598300"/>
          </a:xfrm>
          <a:prstGeom prst="ellipse">
            <a:avLst/>
          </a:prstGeom>
          <a:solidFill>
            <a:srgbClr val="019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0" name="Google Shape;310;p45"/>
          <p:cNvSpPr txBox="1"/>
          <p:nvPr/>
        </p:nvSpPr>
        <p:spPr>
          <a:xfrm>
            <a:off x="4537143" y="2548626"/>
            <a:ext cx="6923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b="1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  <a:endParaRPr/>
          </a:p>
        </p:txBody>
      </p:sp>
      <p:cxnSp>
        <p:nvCxnSpPr>
          <p:cNvPr id="311" name="Google Shape;311;p45"/>
          <p:cNvCxnSpPr/>
          <p:nvPr/>
        </p:nvCxnSpPr>
        <p:spPr>
          <a:xfrm>
            <a:off x="4391998" y="3400514"/>
            <a:ext cx="69129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1C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2" name="Google Shape;312;p45"/>
          <p:cNvSpPr/>
          <p:nvPr/>
        </p:nvSpPr>
        <p:spPr>
          <a:xfrm>
            <a:off x="5591074" y="3718194"/>
            <a:ext cx="216000" cy="21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13" name="Google Shape;313;p45"/>
          <p:cNvSpPr txBox="1"/>
          <p:nvPr/>
        </p:nvSpPr>
        <p:spPr>
          <a:xfrm>
            <a:off x="5954299" y="3626750"/>
            <a:ext cx="38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Problem description &amp; Data</a:t>
            </a: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314" name="Google Shape;314;p45"/>
          <p:cNvGrpSpPr/>
          <p:nvPr/>
        </p:nvGrpSpPr>
        <p:grpSpPr>
          <a:xfrm rot="-5400000">
            <a:off x="1003717" y="1718726"/>
            <a:ext cx="3363639" cy="3363639"/>
            <a:chOff x="2555776" y="915566"/>
            <a:chExt cx="1944300" cy="1944300"/>
          </a:xfrm>
        </p:grpSpPr>
        <p:sp>
          <p:nvSpPr>
            <p:cNvPr id="315" name="Google Shape;315;p45"/>
            <p:cNvSpPr/>
            <p:nvPr/>
          </p:nvSpPr>
          <p:spPr>
            <a:xfrm>
              <a:off x="2555776" y="915566"/>
              <a:ext cx="1944300" cy="1944300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20000">
                  <a:srgbClr val="BFBFBF"/>
                </a:gs>
                <a:gs pos="80000">
                  <a:srgbClr val="FFFFFF"/>
                </a:gs>
                <a:gs pos="100000">
                  <a:srgbClr val="FFFFFF"/>
                </a:gs>
              </a:gsLst>
              <a:lin ang="2700006" scaled="0"/>
            </a:gra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2678805" y="1038595"/>
              <a:ext cx="1698300" cy="1698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317" name="Google Shape;317;p45"/>
          <p:cNvSpPr/>
          <p:nvPr/>
        </p:nvSpPr>
        <p:spPr>
          <a:xfrm>
            <a:off x="1329228" y="2034162"/>
            <a:ext cx="27135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0" b="1">
                <a:solidFill>
                  <a:srgbClr val="F8F8F8"/>
                </a:solidFill>
                <a:latin typeface="Impact"/>
                <a:ea typeface="Impact"/>
                <a:cs typeface="Impact"/>
                <a:sym typeface="Impact"/>
              </a:rPr>
              <a:t>①</a:t>
            </a:r>
            <a:endParaRPr sz="11500" b="1">
              <a:solidFill>
                <a:srgbClr val="F8F8F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800" cy="42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CN"/>
              <a:t>Problem description &amp; Data</a:t>
            </a:r>
            <a:endParaRPr/>
          </a:p>
        </p:txBody>
      </p:sp>
      <p:sp>
        <p:nvSpPr>
          <p:cNvPr id="324" name="Google Shape;324;p46"/>
          <p:cNvSpPr txBox="1"/>
          <p:nvPr/>
        </p:nvSpPr>
        <p:spPr>
          <a:xfrm>
            <a:off x="4981025" y="945175"/>
            <a:ext cx="3505800" cy="302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dirty="0">
                <a:latin typeface="DM Serif Display"/>
                <a:ea typeface="DM Serif Display"/>
                <a:cs typeface="DM Serif Display"/>
                <a:sym typeface="DM Serif Display"/>
              </a:rPr>
              <a:t>    </a:t>
            </a:r>
            <a:r>
              <a:rPr lang="zh-CN" sz="2300" dirty="0">
                <a:latin typeface="DM Serif Display"/>
                <a:ea typeface="DM Serif Display"/>
                <a:cs typeface="DM Serif Display"/>
                <a:sym typeface="DM Serif Display"/>
              </a:rPr>
              <a:t>Data:</a:t>
            </a:r>
            <a:endParaRPr sz="1800" dirty="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M Serif Display"/>
              <a:buChar char="●"/>
            </a:pPr>
            <a:r>
              <a:rPr lang="zh-CN" sz="1700" dirty="0">
                <a:latin typeface="DM Serif Display"/>
                <a:ea typeface="DM Serif Display"/>
                <a:cs typeface="DM Serif Display"/>
                <a:sym typeface="DM Serif Display"/>
              </a:rPr>
              <a:t>Customer demand</a:t>
            </a:r>
            <a:endParaRPr sz="1700" dirty="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M Serif Display"/>
              <a:buChar char="●"/>
            </a:pPr>
            <a:r>
              <a:rPr lang="zh-CN" sz="1700" dirty="0">
                <a:latin typeface="DM Serif Display"/>
                <a:ea typeface="DM Serif Display"/>
                <a:cs typeface="DM Serif Display"/>
                <a:sym typeface="DM Serif Display"/>
              </a:rPr>
              <a:t>Distance matrix</a:t>
            </a:r>
            <a:endParaRPr sz="1700" dirty="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   </a:t>
            </a:r>
            <a:r>
              <a:rPr lang="zh-CN" sz="23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Parameter:</a:t>
            </a:r>
            <a:endParaRPr sz="23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erif Display"/>
              <a:buChar char="●"/>
            </a:pPr>
            <a:r>
              <a:rPr lang="zh-CN" sz="17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Vehicle cost and capacity</a:t>
            </a:r>
            <a:endParaRPr sz="17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erif Display"/>
              <a:buChar char="●"/>
            </a:pPr>
            <a:r>
              <a:rPr lang="zh-CN" sz="17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Fix cost of local hub(￥20)</a:t>
            </a:r>
            <a:endParaRPr sz="17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850" y="1147050"/>
            <a:ext cx="33265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/>
        </p:nvSpPr>
        <p:spPr>
          <a:xfrm>
            <a:off x="462775" y="999375"/>
            <a:ext cx="4388100" cy="3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 </a:t>
            </a:r>
            <a:r>
              <a:rPr lang="zh-CN" sz="23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 description:</a:t>
            </a:r>
            <a:endParaRPr sz="23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erif Display"/>
              <a:buChar char="●"/>
            </a:pPr>
            <a:r>
              <a:rPr lang="zh-CN" sz="1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Intra-city pickup process</a:t>
            </a:r>
            <a:endParaRPr sz="17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erif Display"/>
              <a:buChar char="●"/>
            </a:pPr>
            <a:r>
              <a:rPr lang="zh-CN" sz="1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2021 customer areas(potential local hubs)  &amp;  1 gateway hub(SFA)</a:t>
            </a:r>
            <a:endParaRPr sz="17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DM Serif Display"/>
              <a:buChar char="●"/>
            </a:pPr>
            <a:r>
              <a:rPr lang="zh-CN" sz="1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Work out a proper local hub plan, which minimizes the total cost and satisfies customer demands.</a:t>
            </a:r>
            <a:endParaRPr sz="17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5325" y="3932377"/>
            <a:ext cx="324802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75" y="4656400"/>
            <a:ext cx="8022350" cy="150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/>
          <p:nvPr/>
        </p:nvSpPr>
        <p:spPr>
          <a:xfrm>
            <a:off x="1386435" y="2101430"/>
            <a:ext cx="2598168" cy="2598168"/>
          </a:xfrm>
          <a:prstGeom prst="ellipse">
            <a:avLst/>
          </a:prstGeom>
          <a:solidFill>
            <a:srgbClr val="019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5" name="Google Shape;335;p47"/>
          <p:cNvSpPr txBox="1"/>
          <p:nvPr/>
        </p:nvSpPr>
        <p:spPr>
          <a:xfrm>
            <a:off x="4537143" y="2548626"/>
            <a:ext cx="6923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b="1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Clustering</a:t>
            </a:r>
            <a:endParaRPr/>
          </a:p>
        </p:txBody>
      </p:sp>
      <p:cxnSp>
        <p:nvCxnSpPr>
          <p:cNvPr id="336" name="Google Shape;336;p47"/>
          <p:cNvCxnSpPr/>
          <p:nvPr/>
        </p:nvCxnSpPr>
        <p:spPr>
          <a:xfrm>
            <a:off x="4391998" y="3400514"/>
            <a:ext cx="6912768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1C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47"/>
          <p:cNvSpPr/>
          <p:nvPr/>
        </p:nvSpPr>
        <p:spPr>
          <a:xfrm>
            <a:off x="5591074" y="3718194"/>
            <a:ext cx="216000" cy="217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5580316" y="4136648"/>
            <a:ext cx="216000" cy="21722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5954302" y="3626750"/>
            <a:ext cx="27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Reason for clustering</a:t>
            </a: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5943533" y="4045206"/>
            <a:ext cx="22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Clustering model</a:t>
            </a: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5580337" y="4973527"/>
            <a:ext cx="216000" cy="21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5943525" y="4882100"/>
            <a:ext cx="23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Clustering result</a:t>
            </a:r>
            <a:endParaRPr/>
          </a:p>
        </p:txBody>
      </p:sp>
      <p:sp>
        <p:nvSpPr>
          <p:cNvPr id="343" name="Google Shape;343;p47"/>
          <p:cNvSpPr/>
          <p:nvPr/>
        </p:nvSpPr>
        <p:spPr>
          <a:xfrm>
            <a:off x="5591087" y="4555095"/>
            <a:ext cx="216000" cy="21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C00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4" name="Google Shape;344;p47"/>
          <p:cNvSpPr txBox="1"/>
          <p:nvPr/>
        </p:nvSpPr>
        <p:spPr>
          <a:xfrm>
            <a:off x="5954300" y="4463650"/>
            <a:ext cx="404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1C0002"/>
                </a:solidFill>
                <a:latin typeface="Impact"/>
                <a:ea typeface="Impact"/>
                <a:cs typeface="Impact"/>
                <a:sym typeface="Impact"/>
              </a:rPr>
              <a:t>Clustering algorithm -  PAM</a:t>
            </a:r>
            <a:endParaRPr/>
          </a:p>
        </p:txBody>
      </p:sp>
      <p:grpSp>
        <p:nvGrpSpPr>
          <p:cNvPr id="345" name="Google Shape;345;p47"/>
          <p:cNvGrpSpPr/>
          <p:nvPr/>
        </p:nvGrpSpPr>
        <p:grpSpPr>
          <a:xfrm rot="-5400000">
            <a:off x="1003744" y="1718739"/>
            <a:ext cx="3363551" cy="3363551"/>
            <a:chOff x="2555776" y="915566"/>
            <a:chExt cx="1944216" cy="1944216"/>
          </a:xfrm>
        </p:grpSpPr>
        <p:sp>
          <p:nvSpPr>
            <p:cNvPr id="346" name="Google Shape;346;p47"/>
            <p:cNvSpPr/>
            <p:nvPr/>
          </p:nvSpPr>
          <p:spPr>
            <a:xfrm>
              <a:off x="2555776" y="915566"/>
              <a:ext cx="1944216" cy="1944216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20000">
                  <a:srgbClr val="BFBFBF"/>
                </a:gs>
                <a:gs pos="80000">
                  <a:srgbClr val="FFFFFF"/>
                </a:gs>
                <a:gs pos="100000">
                  <a:srgbClr val="FFFFFF"/>
                </a:gs>
              </a:gsLst>
              <a:lin ang="2700000" scaled="0"/>
            </a:gra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2678805" y="1038595"/>
              <a:ext cx="1698161" cy="1698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348" name="Google Shape;348;p47"/>
          <p:cNvSpPr/>
          <p:nvPr/>
        </p:nvSpPr>
        <p:spPr>
          <a:xfrm>
            <a:off x="1329228" y="2034162"/>
            <a:ext cx="2713480" cy="216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0" b="1">
                <a:solidFill>
                  <a:srgbClr val="F8F8F8"/>
                </a:solidFill>
                <a:latin typeface="Impact"/>
                <a:ea typeface="Impact"/>
                <a:cs typeface="Impact"/>
                <a:sym typeface="Impact"/>
              </a:rPr>
              <a:t>②</a:t>
            </a:r>
            <a:endParaRPr sz="11500" b="1">
              <a:solidFill>
                <a:srgbClr val="F8F8F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800" cy="42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CN"/>
              <a:t>Clustering reason &amp; model</a:t>
            </a:r>
            <a:endParaRPr/>
          </a:p>
        </p:txBody>
      </p:sp>
      <p:pic>
        <p:nvPicPr>
          <p:cNvPr id="355" name="Google Shape;35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524" y="1200175"/>
            <a:ext cx="4001676" cy="4400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8"/>
          <p:cNvSpPr txBox="1"/>
          <p:nvPr/>
        </p:nvSpPr>
        <p:spPr>
          <a:xfrm>
            <a:off x="5736300" y="1093300"/>
            <a:ext cx="5580000" cy="4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latin typeface="DM Serif Display"/>
                <a:ea typeface="DM Serif Display"/>
                <a:cs typeface="DM Serif Display"/>
                <a:sym typeface="DM Serif Display"/>
              </a:rPr>
              <a:t>    </a:t>
            </a:r>
            <a:r>
              <a:rPr lang="zh-CN" sz="2300">
                <a:latin typeface="DM Serif Display"/>
                <a:ea typeface="DM Serif Display"/>
                <a:cs typeface="DM Serif Display"/>
                <a:sym typeface="DM Serif Display"/>
              </a:rPr>
              <a:t>Reasons for clustering</a:t>
            </a:r>
            <a:endParaRPr sz="23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DM Serif Display"/>
                <a:ea typeface="DM Serif Display"/>
                <a:cs typeface="DM Serif Display"/>
                <a:sym typeface="DM Serif Display"/>
              </a:rPr>
              <a:t>   </a:t>
            </a:r>
            <a:r>
              <a:rPr lang="zh-CN" sz="1800">
                <a:latin typeface="DM Serif Display"/>
                <a:ea typeface="DM Serif Display"/>
                <a:cs typeface="DM Serif Display"/>
                <a:sym typeface="DM Serif Display"/>
              </a:rPr>
              <a:t> 2021 customer nodes：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Char char="●"/>
            </a:pPr>
            <a:r>
              <a:rPr lang="zh-CN" sz="1800">
                <a:latin typeface="DM Serif Display"/>
                <a:ea typeface="DM Serif Display"/>
                <a:cs typeface="DM Serif Display"/>
                <a:sym typeface="DM Serif Display"/>
              </a:rPr>
              <a:t>if we directly do the optimization : NP problem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Char char="●"/>
            </a:pPr>
            <a:r>
              <a:rPr lang="zh-CN" sz="1800">
                <a:latin typeface="DM Serif Display"/>
                <a:ea typeface="DM Serif Display"/>
                <a:cs typeface="DM Serif Display"/>
                <a:sym typeface="DM Serif Display"/>
              </a:rPr>
              <a:t>It takes long time to solve the algorithm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>
                <a:latin typeface="DM Serif Display"/>
                <a:ea typeface="DM Serif Display"/>
                <a:cs typeface="DM Serif Display"/>
                <a:sym typeface="DM Serif Display"/>
              </a:rPr>
              <a:t>  Clustering model</a:t>
            </a:r>
            <a:endParaRPr sz="22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M Serif Display"/>
              <a:buChar char="●"/>
            </a:pPr>
            <a:r>
              <a:rPr lang="zh-CN" sz="1700">
                <a:latin typeface="DM Serif Display"/>
                <a:ea typeface="DM Serif Display"/>
                <a:cs typeface="DM Serif Display"/>
                <a:sym typeface="DM Serif Display"/>
              </a:rPr>
              <a:t>20 clusters with approximately 100 customer nodes in each cluster (80-120 customer nodes are appropriate for the algorithm to solve according to the research)</a:t>
            </a:r>
            <a:endParaRPr sz="17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49"/>
          <p:cNvGrpSpPr/>
          <p:nvPr/>
        </p:nvGrpSpPr>
        <p:grpSpPr>
          <a:xfrm>
            <a:off x="116950" y="2241499"/>
            <a:ext cx="7535246" cy="3336137"/>
            <a:chOff x="-19" y="1589589"/>
            <a:chExt cx="5652000" cy="1728300"/>
          </a:xfrm>
        </p:grpSpPr>
        <p:sp>
          <p:nvSpPr>
            <p:cNvPr id="363" name="Google Shape;363;p49"/>
            <p:cNvSpPr/>
            <p:nvPr/>
          </p:nvSpPr>
          <p:spPr>
            <a:xfrm>
              <a:off x="-19" y="1589589"/>
              <a:ext cx="5652000" cy="172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9"/>
            <p:cNvSpPr/>
            <p:nvPr/>
          </p:nvSpPr>
          <p:spPr>
            <a:xfrm>
              <a:off x="43268" y="1793985"/>
              <a:ext cx="2629500" cy="124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75" tIns="60925" rIns="121875" bIns="60925" anchor="t" anchorCtr="0">
              <a:noAutofit/>
            </a:bodyPr>
            <a:lstStyle/>
            <a:p>
              <a:pPr marL="4572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M Serif Display"/>
                <a:buChar char="●"/>
              </a:pPr>
              <a:r>
                <a:rPr lang="zh-CN" sz="15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PAM </a:t>
              </a:r>
              <a:r>
                <a:rPr lang="zh-CN" sz="15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stands for “partition around medoids”</a:t>
              </a:r>
              <a:endParaRPr sz="1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457200" marR="0" lvl="0" indent="-3238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DM Serif Display"/>
                <a:buChar char="●"/>
              </a:pPr>
              <a:r>
                <a:rPr lang="zh-CN" sz="1500" b="1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Clustering rule：</a:t>
              </a:r>
              <a:endParaRPr sz="15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457200" marR="0" lvl="0" indent="-31432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DM Serif Display"/>
                <a:buChar char="-"/>
              </a:pPr>
              <a:r>
                <a:rPr lang="zh-CN" sz="135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partitional (breaking the dataset up into groups) </a:t>
              </a:r>
              <a:endParaRPr sz="135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  <a:p>
              <a:pPr marL="457200" marR="0" lvl="0" indent="-314325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0"/>
                <a:buFont typeface="DM Serif Display"/>
                <a:buChar char="-"/>
              </a:pPr>
              <a:r>
                <a:rPr lang="zh-CN" sz="135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attempt to minimize the distance between points labeled to be in a cluster and a point designated as the center of that cluster</a:t>
              </a:r>
              <a:endParaRPr sz="1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365" name="Google Shape;365;p49"/>
          <p:cNvGrpSpPr/>
          <p:nvPr/>
        </p:nvGrpSpPr>
        <p:grpSpPr>
          <a:xfrm>
            <a:off x="3805214" y="1797101"/>
            <a:ext cx="3741082" cy="4224928"/>
            <a:chOff x="2699792" y="1059582"/>
            <a:chExt cx="3039059" cy="3168300"/>
          </a:xfrm>
        </p:grpSpPr>
        <p:sp>
          <p:nvSpPr>
            <p:cNvPr id="366" name="Google Shape;366;p49"/>
            <p:cNvSpPr/>
            <p:nvPr/>
          </p:nvSpPr>
          <p:spPr>
            <a:xfrm>
              <a:off x="2699792" y="1059582"/>
              <a:ext cx="2862000" cy="31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" name="Google Shape;367;p49"/>
            <p:cNvGrpSpPr/>
            <p:nvPr/>
          </p:nvGrpSpPr>
          <p:grpSpPr>
            <a:xfrm>
              <a:off x="2699792" y="3364415"/>
              <a:ext cx="2862000" cy="863400"/>
              <a:chOff x="3006080" y="3004375"/>
              <a:chExt cx="2862000" cy="863400"/>
            </a:xfrm>
          </p:grpSpPr>
          <p:sp>
            <p:nvSpPr>
              <p:cNvPr id="368" name="Google Shape;368;p49"/>
              <p:cNvSpPr/>
              <p:nvPr/>
            </p:nvSpPr>
            <p:spPr>
              <a:xfrm>
                <a:off x="3006080" y="3004375"/>
                <a:ext cx="2862000" cy="863400"/>
              </a:xfrm>
              <a:prstGeom prst="rect">
                <a:avLst/>
              </a:prstGeom>
              <a:solidFill>
                <a:schemeClr val="lt1">
                  <a:alpha val="8078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9" name="Google Shape;369;p49"/>
              <p:cNvCxnSpPr/>
              <p:nvPr/>
            </p:nvCxnSpPr>
            <p:spPr>
              <a:xfrm>
                <a:off x="3006080" y="3004375"/>
                <a:ext cx="2862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70" name="Google Shape;370;p49"/>
            <p:cNvSpPr/>
            <p:nvPr/>
          </p:nvSpPr>
          <p:spPr>
            <a:xfrm>
              <a:off x="3484351" y="3364423"/>
              <a:ext cx="2254500" cy="7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b="1"/>
                <a:t>Clustering methods:</a:t>
              </a:r>
              <a:endParaRPr b="1"/>
            </a:p>
            <a:p>
              <a:pPr marL="0" marR="0" lvl="0" indent="0" algn="just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PAM clustering         </a:t>
              </a:r>
              <a:endParaRPr/>
            </a:p>
            <a:p>
              <a:pPr marL="0" marR="0" lvl="0" indent="0" algn="just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K-means clustering</a:t>
              </a:r>
              <a:endParaRPr/>
            </a:p>
            <a:p>
              <a:pPr marL="0" marR="0" lvl="0" indent="0" algn="just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Hierarchical clustering</a:t>
              </a:r>
              <a:endParaRPr/>
            </a:p>
          </p:txBody>
        </p:sp>
      </p:grpSp>
      <p:sp>
        <p:nvSpPr>
          <p:cNvPr id="371" name="Google Shape;371;p49"/>
          <p:cNvSpPr txBox="1"/>
          <p:nvPr/>
        </p:nvSpPr>
        <p:spPr>
          <a:xfrm>
            <a:off x="659690" y="1985597"/>
            <a:ext cx="3359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PAM clustering</a:t>
            </a:r>
            <a:endParaRPr sz="2600" b="1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372" name="Google Shape;372;p49"/>
          <p:cNvGrpSpPr/>
          <p:nvPr/>
        </p:nvGrpSpPr>
        <p:grpSpPr>
          <a:xfrm>
            <a:off x="7745166" y="1985589"/>
            <a:ext cx="779076" cy="779076"/>
            <a:chOff x="395536" y="3651870"/>
            <a:chExt cx="764700" cy="764700"/>
          </a:xfrm>
        </p:grpSpPr>
        <p:sp>
          <p:nvSpPr>
            <p:cNvPr id="373" name="Google Shape;373;p49"/>
            <p:cNvSpPr/>
            <p:nvPr/>
          </p:nvSpPr>
          <p:spPr>
            <a:xfrm>
              <a:off x="395536" y="3651870"/>
              <a:ext cx="764700" cy="764700"/>
            </a:xfrm>
            <a:prstGeom prst="ellipse">
              <a:avLst/>
            </a:prstGeom>
            <a:solidFill>
              <a:srgbClr val="E9001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4" name="Google Shape;374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7331" y="3805013"/>
              <a:ext cx="381000" cy="4117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" name="Google Shape;375;p49"/>
          <p:cNvGrpSpPr/>
          <p:nvPr/>
        </p:nvGrpSpPr>
        <p:grpSpPr>
          <a:xfrm>
            <a:off x="7745285" y="3518998"/>
            <a:ext cx="779076" cy="781141"/>
            <a:chOff x="3221085" y="3651870"/>
            <a:chExt cx="764700" cy="764700"/>
          </a:xfrm>
        </p:grpSpPr>
        <p:sp>
          <p:nvSpPr>
            <p:cNvPr id="376" name="Google Shape;376;p49"/>
            <p:cNvSpPr/>
            <p:nvPr/>
          </p:nvSpPr>
          <p:spPr>
            <a:xfrm>
              <a:off x="3221085" y="3651870"/>
              <a:ext cx="764700" cy="764700"/>
            </a:xfrm>
            <a:prstGeom prst="ellipse">
              <a:avLst/>
            </a:prstGeom>
            <a:solidFill>
              <a:srgbClr val="1C000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7" name="Google Shape;377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72011" y="3778161"/>
              <a:ext cx="462738" cy="4316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49"/>
          <p:cNvGrpSpPr/>
          <p:nvPr/>
        </p:nvGrpSpPr>
        <p:grpSpPr>
          <a:xfrm>
            <a:off x="7745404" y="4912939"/>
            <a:ext cx="779076" cy="779076"/>
            <a:chOff x="6046633" y="3651870"/>
            <a:chExt cx="764700" cy="764700"/>
          </a:xfrm>
        </p:grpSpPr>
        <p:sp>
          <p:nvSpPr>
            <p:cNvPr id="379" name="Google Shape;379;p49"/>
            <p:cNvSpPr/>
            <p:nvPr/>
          </p:nvSpPr>
          <p:spPr>
            <a:xfrm>
              <a:off x="6046633" y="3651870"/>
              <a:ext cx="764700" cy="764700"/>
            </a:xfrm>
            <a:prstGeom prst="ellipse">
              <a:avLst/>
            </a:prstGeom>
            <a:solidFill>
              <a:srgbClr val="E90012"/>
            </a:soli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5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" name="Google Shape;380;p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24066" y="3805013"/>
              <a:ext cx="409724" cy="431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1" name="Google Shape;381;p49"/>
          <p:cNvSpPr/>
          <p:nvPr/>
        </p:nvSpPr>
        <p:spPr>
          <a:xfrm>
            <a:off x="8617215" y="2025652"/>
            <a:ext cx="3158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choose PAM clustering algorithm because we only have relative distance between nodes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2" name="Google Shape;382;p49"/>
          <p:cNvSpPr/>
          <p:nvPr/>
        </p:nvSpPr>
        <p:spPr>
          <a:xfrm>
            <a:off x="8617415" y="3568619"/>
            <a:ext cx="3158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1st : transferred the distance matrix into a symmetric matrix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3" name="Google Shape;383;p49"/>
          <p:cNvSpPr/>
          <p:nvPr/>
        </p:nvSpPr>
        <p:spPr>
          <a:xfrm>
            <a:off x="8617215" y="4936068"/>
            <a:ext cx="3158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latin typeface="DM Serif Display"/>
                <a:ea typeface="DM Serif Display"/>
                <a:cs typeface="DM Serif Display"/>
                <a:sym typeface="DM Serif Display"/>
              </a:rPr>
              <a:t>2nd: entered the symmetric matrix and got 20 clusters using PAM clustering algorithm</a:t>
            </a:r>
            <a:endParaRPr sz="16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4" name="Google Shape;384;p49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C0002"/>
              </a:buClr>
              <a:buSzPts val="2000"/>
              <a:buFont typeface="Impact"/>
              <a:buNone/>
            </a:pPr>
            <a:r>
              <a:rPr lang="zh-CN"/>
              <a:t>Clustering algorithm</a:t>
            </a:r>
            <a:endParaRPr/>
          </a:p>
        </p:txBody>
      </p:sp>
      <p:sp>
        <p:nvSpPr>
          <p:cNvPr id="385" name="Google Shape;385;p49"/>
          <p:cNvSpPr/>
          <p:nvPr/>
        </p:nvSpPr>
        <p:spPr>
          <a:xfrm>
            <a:off x="4515200" y="5167638"/>
            <a:ext cx="312300" cy="269700"/>
          </a:xfrm>
          <a:prstGeom prst="star5">
            <a:avLst>
              <a:gd name="adj" fmla="val 11910"/>
              <a:gd name="hf" fmla="val 105146"/>
              <a:gd name="vf" fmla="val 110557"/>
            </a:avLst>
          </a:prstGeom>
          <a:solidFill>
            <a:srgbClr val="FF0000"/>
          </a:solidFill>
          <a:ln w="9525" cap="flat" cmpd="sng">
            <a:solidFill>
              <a:srgbClr val="E900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>
            <a:spLocks noGrp="1"/>
          </p:cNvSpPr>
          <p:nvPr>
            <p:ph type="body" idx="1"/>
          </p:nvPr>
        </p:nvSpPr>
        <p:spPr>
          <a:xfrm>
            <a:off x="1403210" y="137352"/>
            <a:ext cx="3505800" cy="428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zh-CN"/>
              <a:t>Clustering result</a:t>
            </a:r>
            <a:endParaRPr/>
          </a:p>
        </p:txBody>
      </p:sp>
      <p:graphicFrame>
        <p:nvGraphicFramePr>
          <p:cNvPr id="392" name="Google Shape;392;p50"/>
          <p:cNvGraphicFramePr/>
          <p:nvPr/>
        </p:nvGraphicFramePr>
        <p:xfrm>
          <a:off x="6012750" y="111188"/>
          <a:ext cx="5170525" cy="6530975"/>
        </p:xfrm>
        <a:graphic>
          <a:graphicData uri="http://schemas.openxmlformats.org/drawingml/2006/table">
            <a:tbl>
              <a:tblPr>
                <a:noFill/>
                <a:tableStyleId>{4DAAAE56-37CD-4752-91FA-BA43B15F5CC8}</a:tableStyleId>
              </a:tblPr>
              <a:tblGrid>
                <a:gridCol w="227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clusters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number_nodes</a:t>
                      </a:r>
                      <a:endParaRPr sz="12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08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L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>
                    <a:lnR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C9C9C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93" name="Google Shape;393;p50"/>
          <p:cNvSpPr txBox="1"/>
          <p:nvPr/>
        </p:nvSpPr>
        <p:spPr>
          <a:xfrm>
            <a:off x="440150" y="766725"/>
            <a:ext cx="517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4" name="Google Shape;394;p50"/>
          <p:cNvSpPr txBox="1"/>
          <p:nvPr/>
        </p:nvSpPr>
        <p:spPr>
          <a:xfrm>
            <a:off x="570850" y="4330625"/>
            <a:ext cx="5170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Char char="●"/>
            </a:pPr>
            <a:r>
              <a:rPr lang="zh-CN" sz="1800">
                <a:latin typeface="DM Serif Display"/>
                <a:ea typeface="DM Serif Display"/>
                <a:cs typeface="DM Serif Display"/>
                <a:sym typeface="DM Serif Display"/>
              </a:rPr>
              <a:t>We got 20 clusters with 60-200 customer nodes in it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DM Serif Display"/>
              <a:buChar char="●"/>
            </a:pPr>
            <a:r>
              <a:rPr lang="zh-CN" sz="1800">
                <a:latin typeface="DM Serif Display"/>
                <a:ea typeface="DM Serif Display"/>
                <a:cs typeface="DM Serif Display"/>
                <a:sym typeface="DM Serif Display"/>
              </a:rPr>
              <a:t>Each cluster has customer nodes with smallest possible distance in it - rare extreme case</a:t>
            </a:r>
            <a:endParaRPr sz="18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95" name="Google Shape;39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2126" y="1166925"/>
            <a:ext cx="4187942" cy="27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5000"/>
          </a:blip>
          <a:stretch>
            <a:fillRect/>
          </a:stretch>
        </a:blip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/>
          <p:nvPr/>
        </p:nvSpPr>
        <p:spPr>
          <a:xfrm>
            <a:off x="5529898" y="3115640"/>
            <a:ext cx="216000" cy="21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2" name="Google Shape;402;p51"/>
          <p:cNvSpPr/>
          <p:nvPr/>
        </p:nvSpPr>
        <p:spPr>
          <a:xfrm>
            <a:off x="5529898" y="3602809"/>
            <a:ext cx="216000" cy="217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3" name="Google Shape;403;p51"/>
          <p:cNvSpPr/>
          <p:nvPr/>
        </p:nvSpPr>
        <p:spPr>
          <a:xfrm>
            <a:off x="5529898" y="4045693"/>
            <a:ext cx="216000" cy="21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4" name="Google Shape;404;p51"/>
          <p:cNvSpPr txBox="1"/>
          <p:nvPr/>
        </p:nvSpPr>
        <p:spPr>
          <a:xfrm>
            <a:off x="5893115" y="3024198"/>
            <a:ext cx="22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Input data</a:t>
            </a:r>
            <a:endParaRPr sz="20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5893115" y="3511367"/>
            <a:ext cx="22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Constraints</a:t>
            </a:r>
            <a:endParaRPr/>
          </a:p>
        </p:txBody>
      </p:sp>
      <p:sp>
        <p:nvSpPr>
          <p:cNvPr id="406" name="Google Shape;406;p51"/>
          <p:cNvSpPr txBox="1"/>
          <p:nvPr/>
        </p:nvSpPr>
        <p:spPr>
          <a:xfrm>
            <a:off x="5893115" y="3953638"/>
            <a:ext cx="22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Cost Decompositon</a:t>
            </a:r>
            <a:endParaRPr/>
          </a:p>
        </p:txBody>
      </p:sp>
      <p:sp>
        <p:nvSpPr>
          <p:cNvPr id="407" name="Google Shape;407;p51"/>
          <p:cNvSpPr/>
          <p:nvPr/>
        </p:nvSpPr>
        <p:spPr>
          <a:xfrm>
            <a:off x="1458443" y="1644230"/>
            <a:ext cx="2598300" cy="2598300"/>
          </a:xfrm>
          <a:prstGeom prst="ellipse">
            <a:avLst/>
          </a:prstGeom>
          <a:solidFill>
            <a:srgbClr val="0191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8" name="Google Shape;408;p51"/>
          <p:cNvSpPr txBox="1"/>
          <p:nvPr/>
        </p:nvSpPr>
        <p:spPr>
          <a:xfrm>
            <a:off x="4741982" y="1921610"/>
            <a:ext cx="6562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b="1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Optimization</a:t>
            </a:r>
            <a:endParaRPr sz="4800" b="1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09" name="Google Shape;409;p51"/>
          <p:cNvCxnSpPr/>
          <p:nvPr/>
        </p:nvCxnSpPr>
        <p:spPr>
          <a:xfrm>
            <a:off x="4391998" y="2851696"/>
            <a:ext cx="69129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0" name="Google Shape;410;p51"/>
          <p:cNvGrpSpPr/>
          <p:nvPr/>
        </p:nvGrpSpPr>
        <p:grpSpPr>
          <a:xfrm rot="-5400000">
            <a:off x="1075725" y="1261672"/>
            <a:ext cx="3363494" cy="3363494"/>
            <a:chOff x="2555776" y="915566"/>
            <a:chExt cx="1944216" cy="1944216"/>
          </a:xfrm>
        </p:grpSpPr>
        <p:sp>
          <p:nvSpPr>
            <p:cNvPr id="411" name="Google Shape;411;p51"/>
            <p:cNvSpPr/>
            <p:nvPr/>
          </p:nvSpPr>
          <p:spPr>
            <a:xfrm>
              <a:off x="2555776" y="915566"/>
              <a:ext cx="1944216" cy="1944216"/>
            </a:xfrm>
            <a:prstGeom prst="rect">
              <a:avLst/>
            </a:prstGeom>
            <a:gradFill>
              <a:gsLst>
                <a:gs pos="0">
                  <a:srgbClr val="BFBFBF"/>
                </a:gs>
                <a:gs pos="20000">
                  <a:srgbClr val="BFBFBF"/>
                </a:gs>
                <a:gs pos="80000">
                  <a:srgbClr val="FFFFFF"/>
                </a:gs>
                <a:gs pos="100000">
                  <a:srgbClr val="FFFFFF"/>
                </a:gs>
              </a:gsLst>
              <a:lin ang="2700000" scaled="0"/>
            </a:gradFill>
            <a:ln w="2857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8900" dist="75434" dir="2699985" rotWithShape="0">
                <a:srgbClr val="000000">
                  <a:alpha val="2274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412" name="Google Shape;412;p51"/>
            <p:cNvSpPr/>
            <p:nvPr/>
          </p:nvSpPr>
          <p:spPr>
            <a:xfrm>
              <a:off x="2678805" y="1038595"/>
              <a:ext cx="1698161" cy="16981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413" name="Google Shape;413;p51"/>
          <p:cNvSpPr/>
          <p:nvPr/>
        </p:nvSpPr>
        <p:spPr>
          <a:xfrm>
            <a:off x="1401236" y="1576962"/>
            <a:ext cx="27135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500" b="1">
                <a:solidFill>
                  <a:srgbClr val="F8F8F8"/>
                </a:solidFill>
                <a:latin typeface="Impact"/>
                <a:ea typeface="Impact"/>
                <a:cs typeface="Impact"/>
                <a:sym typeface="Impact"/>
              </a:rPr>
              <a:t>③</a:t>
            </a:r>
            <a:endParaRPr sz="11500" b="1">
              <a:solidFill>
                <a:srgbClr val="F8F8F8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5268357" y="5067190"/>
            <a:ext cx="1602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Used Tool</a:t>
            </a:r>
            <a:endParaRPr sz="17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15" name="Google Shape;415;p51"/>
          <p:cNvSpPr/>
          <p:nvPr/>
        </p:nvSpPr>
        <p:spPr>
          <a:xfrm>
            <a:off x="5260673" y="5409058"/>
            <a:ext cx="2171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Python-Gurobi</a:t>
            </a:r>
            <a:endParaRPr sz="1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6" name="Google Shape;416;p51"/>
          <p:cNvSpPr/>
          <p:nvPr/>
        </p:nvSpPr>
        <p:spPr>
          <a:xfrm rot="2743463">
            <a:off x="4707209" y="5266582"/>
            <a:ext cx="369139" cy="369139"/>
          </a:xfrm>
          <a:prstGeom prst="rect">
            <a:avLst/>
          </a:prstGeom>
          <a:solidFill>
            <a:srgbClr val="1C0002"/>
          </a:solidFill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75434" dir="2699985" rotWithShape="0">
              <a:srgbClr val="000000">
                <a:alpha val="2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默认设计模板">
  <a:themeElements>
    <a:clrScheme name="15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BFBFB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842</Words>
  <Application>Microsoft Macintosh PowerPoint</Application>
  <PresentationFormat>Custom</PresentationFormat>
  <Paragraphs>244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Arimo</vt:lpstr>
      <vt:lpstr>Arial Black</vt:lpstr>
      <vt:lpstr>Arial</vt:lpstr>
      <vt:lpstr>Impact</vt:lpstr>
      <vt:lpstr>DM Serif Display</vt:lpstr>
      <vt:lpstr>Microsoft Yahei</vt:lpstr>
      <vt:lpstr>1_默认设计模板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李怡明</dc:creator>
  <cp:lastModifiedBy>LIU Renyu</cp:lastModifiedBy>
  <cp:revision>9</cp:revision>
  <dcterms:modified xsi:type="dcterms:W3CDTF">2021-06-19T14:38:08Z</dcterms:modified>
</cp:coreProperties>
</file>